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4" r:id="rId2"/>
    <p:sldId id="322" r:id="rId3"/>
    <p:sldId id="323" r:id="rId4"/>
    <p:sldId id="324" r:id="rId5"/>
    <p:sldId id="325" r:id="rId6"/>
    <p:sldId id="326" r:id="rId7"/>
    <p:sldId id="327" r:id="rId8"/>
    <p:sldId id="328" r:id="rId9"/>
    <p:sldId id="329" r:id="rId10"/>
    <p:sldId id="330" r:id="rId11"/>
    <p:sldId id="331" r:id="rId12"/>
    <p:sldId id="332" r:id="rId13"/>
    <p:sldId id="333" r:id="rId14"/>
    <p:sldId id="334" r:id="rId15"/>
    <p:sldId id="335" r:id="rId16"/>
    <p:sldId id="336" r:id="rId17"/>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8" y="6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16760-3713-B49D-5754-B1D437EF3A91}"/>
              </a:ext>
            </a:extLst>
          </p:cNvPr>
          <p:cNvSpPr>
            <a:spLocks noGrp="1"/>
          </p:cNvSpPr>
          <p:nvPr>
            <p:ph type="dt" sz="half" idx="10"/>
          </p:nvPr>
        </p:nvSpPr>
        <p:spPr/>
        <p:txBody>
          <a:bodyPr/>
          <a:lstStyle>
            <a:lvl1pPr>
              <a:defRPr/>
            </a:lvl1pPr>
          </a:lstStyle>
          <a:p>
            <a:pPr>
              <a:defRPr/>
            </a:pPr>
            <a:fld id="{646BAC75-8FF9-4C88-87B9-5E557AA6E0C0}" type="datetimeFigureOut">
              <a:rPr lang="en-US"/>
              <a:pPr>
                <a:defRPr/>
              </a:pPr>
              <a:t>8/2/2023</a:t>
            </a:fld>
            <a:endParaRPr lang="en-US"/>
          </a:p>
        </p:txBody>
      </p:sp>
      <p:sp>
        <p:nvSpPr>
          <p:cNvPr id="5" name="Footer Placeholder 4">
            <a:extLst>
              <a:ext uri="{FF2B5EF4-FFF2-40B4-BE49-F238E27FC236}">
                <a16:creationId xmlns:a16="http://schemas.microsoft.com/office/drawing/2014/main" id="{68D09A73-B49C-7E5D-5A9D-3FBF540FF6C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F9D3BD1-31A5-98D4-E298-90408E307ADC}"/>
              </a:ext>
            </a:extLst>
          </p:cNvPr>
          <p:cNvSpPr>
            <a:spLocks noGrp="1"/>
          </p:cNvSpPr>
          <p:nvPr>
            <p:ph type="sldNum" sz="quarter" idx="12"/>
          </p:nvPr>
        </p:nvSpPr>
        <p:spPr/>
        <p:txBody>
          <a:bodyPr/>
          <a:lstStyle>
            <a:lvl1pPr>
              <a:defRPr/>
            </a:lvl1pPr>
          </a:lstStyle>
          <a:p>
            <a:fld id="{811BC416-1261-4158-86BF-B28E5340249D}" type="slidenum">
              <a:rPr lang="en-US" altLang="en-US"/>
              <a:pPr/>
              <a:t>‹#›</a:t>
            </a:fld>
            <a:endParaRPr lang="en-US" altLang="en-US"/>
          </a:p>
        </p:txBody>
      </p:sp>
    </p:spTree>
    <p:extLst>
      <p:ext uri="{BB962C8B-B14F-4D97-AF65-F5344CB8AC3E}">
        <p14:creationId xmlns:p14="http://schemas.microsoft.com/office/powerpoint/2010/main" val="822359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C30AB0-62B2-4AE5-C40D-25719361AB76}"/>
              </a:ext>
            </a:extLst>
          </p:cNvPr>
          <p:cNvSpPr>
            <a:spLocks noGrp="1"/>
          </p:cNvSpPr>
          <p:nvPr>
            <p:ph type="dt" sz="half" idx="10"/>
          </p:nvPr>
        </p:nvSpPr>
        <p:spPr/>
        <p:txBody>
          <a:bodyPr/>
          <a:lstStyle>
            <a:lvl1pPr>
              <a:defRPr/>
            </a:lvl1pPr>
          </a:lstStyle>
          <a:p>
            <a:pPr>
              <a:defRPr/>
            </a:pPr>
            <a:fld id="{2AC91E68-DF84-4AAE-8750-92AC1D164BB5}" type="datetimeFigureOut">
              <a:rPr lang="en-US"/>
              <a:pPr>
                <a:defRPr/>
              </a:pPr>
              <a:t>8/2/2023</a:t>
            </a:fld>
            <a:endParaRPr lang="en-US"/>
          </a:p>
        </p:txBody>
      </p:sp>
      <p:sp>
        <p:nvSpPr>
          <p:cNvPr id="5" name="Footer Placeholder 4">
            <a:extLst>
              <a:ext uri="{FF2B5EF4-FFF2-40B4-BE49-F238E27FC236}">
                <a16:creationId xmlns:a16="http://schemas.microsoft.com/office/drawing/2014/main" id="{BABFF25C-E65A-E083-0436-A67A5431512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FCD9EFB-3A8D-3986-E83B-BC1E04CD88B6}"/>
              </a:ext>
            </a:extLst>
          </p:cNvPr>
          <p:cNvSpPr>
            <a:spLocks noGrp="1"/>
          </p:cNvSpPr>
          <p:nvPr>
            <p:ph type="sldNum" sz="quarter" idx="12"/>
          </p:nvPr>
        </p:nvSpPr>
        <p:spPr/>
        <p:txBody>
          <a:bodyPr/>
          <a:lstStyle>
            <a:lvl1pPr>
              <a:defRPr/>
            </a:lvl1pPr>
          </a:lstStyle>
          <a:p>
            <a:fld id="{1646AA46-CB7A-48EF-A917-FA6F7D7AA816}" type="slidenum">
              <a:rPr lang="en-US" altLang="en-US"/>
              <a:pPr/>
              <a:t>‹#›</a:t>
            </a:fld>
            <a:endParaRPr lang="en-US" altLang="en-US"/>
          </a:p>
        </p:txBody>
      </p:sp>
    </p:spTree>
    <p:extLst>
      <p:ext uri="{BB962C8B-B14F-4D97-AF65-F5344CB8AC3E}">
        <p14:creationId xmlns:p14="http://schemas.microsoft.com/office/powerpoint/2010/main" val="1656989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923BED-A465-36E1-5C5C-02906233A17E}"/>
              </a:ext>
            </a:extLst>
          </p:cNvPr>
          <p:cNvSpPr>
            <a:spLocks noGrp="1"/>
          </p:cNvSpPr>
          <p:nvPr>
            <p:ph type="dt" sz="half" idx="10"/>
          </p:nvPr>
        </p:nvSpPr>
        <p:spPr/>
        <p:txBody>
          <a:bodyPr/>
          <a:lstStyle>
            <a:lvl1pPr>
              <a:defRPr/>
            </a:lvl1pPr>
          </a:lstStyle>
          <a:p>
            <a:pPr>
              <a:defRPr/>
            </a:pPr>
            <a:fld id="{3CD60F4B-B390-4792-A9A6-F72EE324819B}" type="datetimeFigureOut">
              <a:rPr lang="en-US"/>
              <a:pPr>
                <a:defRPr/>
              </a:pPr>
              <a:t>8/2/2023</a:t>
            </a:fld>
            <a:endParaRPr lang="en-US"/>
          </a:p>
        </p:txBody>
      </p:sp>
      <p:sp>
        <p:nvSpPr>
          <p:cNvPr id="5" name="Footer Placeholder 4">
            <a:extLst>
              <a:ext uri="{FF2B5EF4-FFF2-40B4-BE49-F238E27FC236}">
                <a16:creationId xmlns:a16="http://schemas.microsoft.com/office/drawing/2014/main" id="{5D9F5984-68D6-8410-0580-30F9936D17D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03D668B-E35C-681C-E879-B6D8C5E29757}"/>
              </a:ext>
            </a:extLst>
          </p:cNvPr>
          <p:cNvSpPr>
            <a:spLocks noGrp="1"/>
          </p:cNvSpPr>
          <p:nvPr>
            <p:ph type="sldNum" sz="quarter" idx="12"/>
          </p:nvPr>
        </p:nvSpPr>
        <p:spPr/>
        <p:txBody>
          <a:bodyPr/>
          <a:lstStyle>
            <a:lvl1pPr>
              <a:defRPr/>
            </a:lvl1pPr>
          </a:lstStyle>
          <a:p>
            <a:fld id="{75742AA0-6D60-4A10-BA25-FB0B2DF75E12}" type="slidenum">
              <a:rPr lang="en-US" altLang="en-US"/>
              <a:pPr/>
              <a:t>‹#›</a:t>
            </a:fld>
            <a:endParaRPr lang="en-US" altLang="en-US"/>
          </a:p>
        </p:txBody>
      </p:sp>
    </p:spTree>
    <p:extLst>
      <p:ext uri="{BB962C8B-B14F-4D97-AF65-F5344CB8AC3E}">
        <p14:creationId xmlns:p14="http://schemas.microsoft.com/office/powerpoint/2010/main" val="2280873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2C512-492B-DC2B-B299-2B93FEA3E335}"/>
              </a:ext>
            </a:extLst>
          </p:cNvPr>
          <p:cNvSpPr>
            <a:spLocks noGrp="1"/>
          </p:cNvSpPr>
          <p:nvPr>
            <p:ph type="dt" sz="half" idx="10"/>
          </p:nvPr>
        </p:nvSpPr>
        <p:spPr/>
        <p:txBody>
          <a:bodyPr/>
          <a:lstStyle>
            <a:lvl1pPr>
              <a:defRPr/>
            </a:lvl1pPr>
          </a:lstStyle>
          <a:p>
            <a:pPr>
              <a:defRPr/>
            </a:pPr>
            <a:fld id="{9EFBDB62-2E7C-4CF5-AED4-F57953412F67}" type="datetimeFigureOut">
              <a:rPr lang="en-US"/>
              <a:pPr>
                <a:defRPr/>
              </a:pPr>
              <a:t>8/2/2023</a:t>
            </a:fld>
            <a:endParaRPr lang="en-US"/>
          </a:p>
        </p:txBody>
      </p:sp>
      <p:sp>
        <p:nvSpPr>
          <p:cNvPr id="5" name="Footer Placeholder 4">
            <a:extLst>
              <a:ext uri="{FF2B5EF4-FFF2-40B4-BE49-F238E27FC236}">
                <a16:creationId xmlns:a16="http://schemas.microsoft.com/office/drawing/2014/main" id="{9153BC62-009F-7750-E88D-B6D6B914D8C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08BFCE5-1DA3-5B2D-6AF2-0694BBD832F6}"/>
              </a:ext>
            </a:extLst>
          </p:cNvPr>
          <p:cNvSpPr>
            <a:spLocks noGrp="1"/>
          </p:cNvSpPr>
          <p:nvPr>
            <p:ph type="sldNum" sz="quarter" idx="12"/>
          </p:nvPr>
        </p:nvSpPr>
        <p:spPr/>
        <p:txBody>
          <a:bodyPr/>
          <a:lstStyle>
            <a:lvl1pPr>
              <a:defRPr/>
            </a:lvl1pPr>
          </a:lstStyle>
          <a:p>
            <a:fld id="{202C48CE-7F42-4270-9118-69956F5331C7}" type="slidenum">
              <a:rPr lang="en-US" altLang="en-US"/>
              <a:pPr/>
              <a:t>‹#›</a:t>
            </a:fld>
            <a:endParaRPr lang="en-US" altLang="en-US"/>
          </a:p>
        </p:txBody>
      </p:sp>
    </p:spTree>
    <p:extLst>
      <p:ext uri="{BB962C8B-B14F-4D97-AF65-F5344CB8AC3E}">
        <p14:creationId xmlns:p14="http://schemas.microsoft.com/office/powerpoint/2010/main" val="3823753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CB2CA4-7048-95D1-6C5B-BA46C880F67D}"/>
              </a:ext>
            </a:extLst>
          </p:cNvPr>
          <p:cNvSpPr>
            <a:spLocks noGrp="1"/>
          </p:cNvSpPr>
          <p:nvPr>
            <p:ph type="dt" sz="half" idx="10"/>
          </p:nvPr>
        </p:nvSpPr>
        <p:spPr/>
        <p:txBody>
          <a:bodyPr/>
          <a:lstStyle>
            <a:lvl1pPr>
              <a:defRPr/>
            </a:lvl1pPr>
          </a:lstStyle>
          <a:p>
            <a:pPr>
              <a:defRPr/>
            </a:pPr>
            <a:fld id="{8D162BF2-AAA3-4296-B5A4-A6DB21B3CBE2}" type="datetimeFigureOut">
              <a:rPr lang="en-US"/>
              <a:pPr>
                <a:defRPr/>
              </a:pPr>
              <a:t>8/2/2023</a:t>
            </a:fld>
            <a:endParaRPr lang="en-US"/>
          </a:p>
        </p:txBody>
      </p:sp>
      <p:sp>
        <p:nvSpPr>
          <p:cNvPr id="5" name="Footer Placeholder 4">
            <a:extLst>
              <a:ext uri="{FF2B5EF4-FFF2-40B4-BE49-F238E27FC236}">
                <a16:creationId xmlns:a16="http://schemas.microsoft.com/office/drawing/2014/main" id="{AE8FDA78-81CA-1996-AF06-A6AB39BA565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D409417-EF0E-2F74-A2C8-3B583982A70C}"/>
              </a:ext>
            </a:extLst>
          </p:cNvPr>
          <p:cNvSpPr>
            <a:spLocks noGrp="1"/>
          </p:cNvSpPr>
          <p:nvPr>
            <p:ph type="sldNum" sz="quarter" idx="12"/>
          </p:nvPr>
        </p:nvSpPr>
        <p:spPr/>
        <p:txBody>
          <a:bodyPr/>
          <a:lstStyle>
            <a:lvl1pPr>
              <a:defRPr/>
            </a:lvl1pPr>
          </a:lstStyle>
          <a:p>
            <a:fld id="{21E45B3D-EDC4-424F-A153-5454D1D649A3}" type="slidenum">
              <a:rPr lang="en-US" altLang="en-US"/>
              <a:pPr/>
              <a:t>‹#›</a:t>
            </a:fld>
            <a:endParaRPr lang="en-US" altLang="en-US"/>
          </a:p>
        </p:txBody>
      </p:sp>
    </p:spTree>
    <p:extLst>
      <p:ext uri="{BB962C8B-B14F-4D97-AF65-F5344CB8AC3E}">
        <p14:creationId xmlns:p14="http://schemas.microsoft.com/office/powerpoint/2010/main" val="627743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C38E7935-589F-0C10-2CBE-EBDA70B53D84}"/>
              </a:ext>
            </a:extLst>
          </p:cNvPr>
          <p:cNvSpPr>
            <a:spLocks noGrp="1"/>
          </p:cNvSpPr>
          <p:nvPr>
            <p:ph type="dt" sz="half" idx="10"/>
          </p:nvPr>
        </p:nvSpPr>
        <p:spPr/>
        <p:txBody>
          <a:bodyPr/>
          <a:lstStyle>
            <a:lvl1pPr>
              <a:defRPr/>
            </a:lvl1pPr>
          </a:lstStyle>
          <a:p>
            <a:pPr>
              <a:defRPr/>
            </a:pPr>
            <a:fld id="{0C2BC0CD-4A64-4D35-B4F0-241E59F85815}" type="datetimeFigureOut">
              <a:rPr lang="en-US"/>
              <a:pPr>
                <a:defRPr/>
              </a:pPr>
              <a:t>8/2/2023</a:t>
            </a:fld>
            <a:endParaRPr lang="en-US"/>
          </a:p>
        </p:txBody>
      </p:sp>
      <p:sp>
        <p:nvSpPr>
          <p:cNvPr id="6" name="Footer Placeholder 4">
            <a:extLst>
              <a:ext uri="{FF2B5EF4-FFF2-40B4-BE49-F238E27FC236}">
                <a16:creationId xmlns:a16="http://schemas.microsoft.com/office/drawing/2014/main" id="{7211F944-6ABB-A639-2831-CB10C089616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A09AF0E-0A48-12E0-BC7B-8D82EB5FC071}"/>
              </a:ext>
            </a:extLst>
          </p:cNvPr>
          <p:cNvSpPr>
            <a:spLocks noGrp="1"/>
          </p:cNvSpPr>
          <p:nvPr>
            <p:ph type="sldNum" sz="quarter" idx="12"/>
          </p:nvPr>
        </p:nvSpPr>
        <p:spPr/>
        <p:txBody>
          <a:bodyPr/>
          <a:lstStyle>
            <a:lvl1pPr>
              <a:defRPr/>
            </a:lvl1pPr>
          </a:lstStyle>
          <a:p>
            <a:fld id="{DC8F24C6-DBF8-4DD8-A803-2C99FB973A6C}" type="slidenum">
              <a:rPr lang="en-US" altLang="en-US"/>
              <a:pPr/>
              <a:t>‹#›</a:t>
            </a:fld>
            <a:endParaRPr lang="en-US" altLang="en-US"/>
          </a:p>
        </p:txBody>
      </p:sp>
    </p:spTree>
    <p:extLst>
      <p:ext uri="{BB962C8B-B14F-4D97-AF65-F5344CB8AC3E}">
        <p14:creationId xmlns:p14="http://schemas.microsoft.com/office/powerpoint/2010/main" val="341745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965E053C-1B08-41B8-38D0-835A8F73E74F}"/>
              </a:ext>
            </a:extLst>
          </p:cNvPr>
          <p:cNvSpPr>
            <a:spLocks noGrp="1"/>
          </p:cNvSpPr>
          <p:nvPr>
            <p:ph type="dt" sz="half" idx="10"/>
          </p:nvPr>
        </p:nvSpPr>
        <p:spPr/>
        <p:txBody>
          <a:bodyPr/>
          <a:lstStyle>
            <a:lvl1pPr>
              <a:defRPr/>
            </a:lvl1pPr>
          </a:lstStyle>
          <a:p>
            <a:pPr>
              <a:defRPr/>
            </a:pPr>
            <a:fld id="{692F7579-73D8-463A-8B2C-1935A89E0BD8}" type="datetimeFigureOut">
              <a:rPr lang="en-US"/>
              <a:pPr>
                <a:defRPr/>
              </a:pPr>
              <a:t>8/2/2023</a:t>
            </a:fld>
            <a:endParaRPr lang="en-US"/>
          </a:p>
        </p:txBody>
      </p:sp>
      <p:sp>
        <p:nvSpPr>
          <p:cNvPr id="8" name="Footer Placeholder 4">
            <a:extLst>
              <a:ext uri="{FF2B5EF4-FFF2-40B4-BE49-F238E27FC236}">
                <a16:creationId xmlns:a16="http://schemas.microsoft.com/office/drawing/2014/main" id="{1EBADD95-6DA2-155A-83EE-0B27292C78D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98A57A5-C779-A510-0194-814A2B0CEA10}"/>
              </a:ext>
            </a:extLst>
          </p:cNvPr>
          <p:cNvSpPr>
            <a:spLocks noGrp="1"/>
          </p:cNvSpPr>
          <p:nvPr>
            <p:ph type="sldNum" sz="quarter" idx="12"/>
          </p:nvPr>
        </p:nvSpPr>
        <p:spPr/>
        <p:txBody>
          <a:bodyPr/>
          <a:lstStyle>
            <a:lvl1pPr>
              <a:defRPr/>
            </a:lvl1pPr>
          </a:lstStyle>
          <a:p>
            <a:fld id="{EF74BEFC-C2E8-44BB-83A6-A3802830D9BE}" type="slidenum">
              <a:rPr lang="en-US" altLang="en-US"/>
              <a:pPr/>
              <a:t>‹#›</a:t>
            </a:fld>
            <a:endParaRPr lang="en-US" altLang="en-US"/>
          </a:p>
        </p:txBody>
      </p:sp>
    </p:spTree>
    <p:extLst>
      <p:ext uri="{BB962C8B-B14F-4D97-AF65-F5344CB8AC3E}">
        <p14:creationId xmlns:p14="http://schemas.microsoft.com/office/powerpoint/2010/main" val="2290926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82E9170E-8DB0-B08C-CE39-17C4CC537C66}"/>
              </a:ext>
            </a:extLst>
          </p:cNvPr>
          <p:cNvSpPr>
            <a:spLocks noGrp="1"/>
          </p:cNvSpPr>
          <p:nvPr>
            <p:ph type="dt" sz="half" idx="10"/>
          </p:nvPr>
        </p:nvSpPr>
        <p:spPr/>
        <p:txBody>
          <a:bodyPr/>
          <a:lstStyle>
            <a:lvl1pPr>
              <a:defRPr/>
            </a:lvl1pPr>
          </a:lstStyle>
          <a:p>
            <a:pPr>
              <a:defRPr/>
            </a:pPr>
            <a:fld id="{F2DDC368-D6E8-4075-A699-2E80F73A314C}" type="datetimeFigureOut">
              <a:rPr lang="en-US"/>
              <a:pPr>
                <a:defRPr/>
              </a:pPr>
              <a:t>8/2/2023</a:t>
            </a:fld>
            <a:endParaRPr lang="en-US"/>
          </a:p>
        </p:txBody>
      </p:sp>
      <p:sp>
        <p:nvSpPr>
          <p:cNvPr id="4" name="Footer Placeholder 4">
            <a:extLst>
              <a:ext uri="{FF2B5EF4-FFF2-40B4-BE49-F238E27FC236}">
                <a16:creationId xmlns:a16="http://schemas.microsoft.com/office/drawing/2014/main" id="{2EF5337E-0471-A352-8BDE-00F0EA78D2FB}"/>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B466F655-6621-400F-742C-ED358D035FE0}"/>
              </a:ext>
            </a:extLst>
          </p:cNvPr>
          <p:cNvSpPr>
            <a:spLocks noGrp="1"/>
          </p:cNvSpPr>
          <p:nvPr>
            <p:ph type="sldNum" sz="quarter" idx="12"/>
          </p:nvPr>
        </p:nvSpPr>
        <p:spPr/>
        <p:txBody>
          <a:bodyPr/>
          <a:lstStyle>
            <a:lvl1pPr>
              <a:defRPr/>
            </a:lvl1pPr>
          </a:lstStyle>
          <a:p>
            <a:fld id="{7A0FB869-6420-4D74-B167-6A75BF53E220}" type="slidenum">
              <a:rPr lang="en-US" altLang="en-US"/>
              <a:pPr/>
              <a:t>‹#›</a:t>
            </a:fld>
            <a:endParaRPr lang="en-US" altLang="en-US"/>
          </a:p>
        </p:txBody>
      </p:sp>
    </p:spTree>
    <p:extLst>
      <p:ext uri="{BB962C8B-B14F-4D97-AF65-F5344CB8AC3E}">
        <p14:creationId xmlns:p14="http://schemas.microsoft.com/office/powerpoint/2010/main" val="377778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8D3DD23-9073-A5E1-2E98-5F033D37A72A}"/>
              </a:ext>
            </a:extLst>
          </p:cNvPr>
          <p:cNvSpPr>
            <a:spLocks noGrp="1"/>
          </p:cNvSpPr>
          <p:nvPr>
            <p:ph type="dt" sz="half" idx="10"/>
          </p:nvPr>
        </p:nvSpPr>
        <p:spPr/>
        <p:txBody>
          <a:bodyPr/>
          <a:lstStyle>
            <a:lvl1pPr>
              <a:defRPr/>
            </a:lvl1pPr>
          </a:lstStyle>
          <a:p>
            <a:pPr>
              <a:defRPr/>
            </a:pPr>
            <a:fld id="{2CCD20E8-1695-4E3F-949B-5952479CDDE3}" type="datetimeFigureOut">
              <a:rPr lang="en-US"/>
              <a:pPr>
                <a:defRPr/>
              </a:pPr>
              <a:t>8/2/2023</a:t>
            </a:fld>
            <a:endParaRPr lang="en-US"/>
          </a:p>
        </p:txBody>
      </p:sp>
      <p:sp>
        <p:nvSpPr>
          <p:cNvPr id="3" name="Footer Placeholder 4">
            <a:extLst>
              <a:ext uri="{FF2B5EF4-FFF2-40B4-BE49-F238E27FC236}">
                <a16:creationId xmlns:a16="http://schemas.microsoft.com/office/drawing/2014/main" id="{0A25451C-0956-AE34-D78C-3E06CD68D3FA}"/>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F487F268-EC2A-A433-6B38-5639094D1BB2}"/>
              </a:ext>
            </a:extLst>
          </p:cNvPr>
          <p:cNvSpPr>
            <a:spLocks noGrp="1"/>
          </p:cNvSpPr>
          <p:nvPr>
            <p:ph type="sldNum" sz="quarter" idx="12"/>
          </p:nvPr>
        </p:nvSpPr>
        <p:spPr/>
        <p:txBody>
          <a:bodyPr/>
          <a:lstStyle>
            <a:lvl1pPr>
              <a:defRPr/>
            </a:lvl1pPr>
          </a:lstStyle>
          <a:p>
            <a:fld id="{16C82A72-CBFF-4480-8D28-0918B00F7353}" type="slidenum">
              <a:rPr lang="en-US" altLang="en-US"/>
              <a:pPr/>
              <a:t>‹#›</a:t>
            </a:fld>
            <a:endParaRPr lang="en-US" altLang="en-US"/>
          </a:p>
        </p:txBody>
      </p:sp>
    </p:spTree>
    <p:extLst>
      <p:ext uri="{BB962C8B-B14F-4D97-AF65-F5344CB8AC3E}">
        <p14:creationId xmlns:p14="http://schemas.microsoft.com/office/powerpoint/2010/main" val="481385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8110F47-30DD-DBE0-AD3A-1C900DA3C685}"/>
              </a:ext>
            </a:extLst>
          </p:cNvPr>
          <p:cNvSpPr>
            <a:spLocks noGrp="1"/>
          </p:cNvSpPr>
          <p:nvPr>
            <p:ph type="dt" sz="half" idx="10"/>
          </p:nvPr>
        </p:nvSpPr>
        <p:spPr/>
        <p:txBody>
          <a:bodyPr/>
          <a:lstStyle>
            <a:lvl1pPr>
              <a:defRPr/>
            </a:lvl1pPr>
          </a:lstStyle>
          <a:p>
            <a:pPr>
              <a:defRPr/>
            </a:pPr>
            <a:fld id="{288A070E-3FDD-47C0-AD90-B1C4C039BF4D}" type="datetimeFigureOut">
              <a:rPr lang="en-US"/>
              <a:pPr>
                <a:defRPr/>
              </a:pPr>
              <a:t>8/2/2023</a:t>
            </a:fld>
            <a:endParaRPr lang="en-US"/>
          </a:p>
        </p:txBody>
      </p:sp>
      <p:sp>
        <p:nvSpPr>
          <p:cNvPr id="6" name="Footer Placeholder 4">
            <a:extLst>
              <a:ext uri="{FF2B5EF4-FFF2-40B4-BE49-F238E27FC236}">
                <a16:creationId xmlns:a16="http://schemas.microsoft.com/office/drawing/2014/main" id="{8DAFA823-621D-ABDC-5CD9-8649B84F36B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6D6A101-2852-B346-BA79-A6DB51D758D1}"/>
              </a:ext>
            </a:extLst>
          </p:cNvPr>
          <p:cNvSpPr>
            <a:spLocks noGrp="1"/>
          </p:cNvSpPr>
          <p:nvPr>
            <p:ph type="sldNum" sz="quarter" idx="12"/>
          </p:nvPr>
        </p:nvSpPr>
        <p:spPr/>
        <p:txBody>
          <a:bodyPr/>
          <a:lstStyle>
            <a:lvl1pPr>
              <a:defRPr/>
            </a:lvl1pPr>
          </a:lstStyle>
          <a:p>
            <a:fld id="{D6F2F15F-827B-4FC0-BF53-1E92497C6C9F}" type="slidenum">
              <a:rPr lang="en-US" altLang="en-US"/>
              <a:pPr/>
              <a:t>‹#›</a:t>
            </a:fld>
            <a:endParaRPr lang="en-US" altLang="en-US"/>
          </a:p>
        </p:txBody>
      </p:sp>
    </p:spTree>
    <p:extLst>
      <p:ext uri="{BB962C8B-B14F-4D97-AF65-F5344CB8AC3E}">
        <p14:creationId xmlns:p14="http://schemas.microsoft.com/office/powerpoint/2010/main" val="1690074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28F2274-C0E4-385C-C7D1-158AC9CC238D}"/>
              </a:ext>
            </a:extLst>
          </p:cNvPr>
          <p:cNvSpPr>
            <a:spLocks noGrp="1"/>
          </p:cNvSpPr>
          <p:nvPr>
            <p:ph type="dt" sz="half" idx="10"/>
          </p:nvPr>
        </p:nvSpPr>
        <p:spPr/>
        <p:txBody>
          <a:bodyPr/>
          <a:lstStyle>
            <a:lvl1pPr>
              <a:defRPr/>
            </a:lvl1pPr>
          </a:lstStyle>
          <a:p>
            <a:pPr>
              <a:defRPr/>
            </a:pPr>
            <a:fld id="{EC5674F6-2F22-45B3-821A-765A4FE36067}" type="datetimeFigureOut">
              <a:rPr lang="en-US"/>
              <a:pPr>
                <a:defRPr/>
              </a:pPr>
              <a:t>8/2/2023</a:t>
            </a:fld>
            <a:endParaRPr lang="en-US"/>
          </a:p>
        </p:txBody>
      </p:sp>
      <p:sp>
        <p:nvSpPr>
          <p:cNvPr id="6" name="Footer Placeholder 4">
            <a:extLst>
              <a:ext uri="{FF2B5EF4-FFF2-40B4-BE49-F238E27FC236}">
                <a16:creationId xmlns:a16="http://schemas.microsoft.com/office/drawing/2014/main" id="{0C16B625-673E-BEB1-0570-787D9BDEDC7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569D5EB-EA76-74B9-2531-FBE6E348D233}"/>
              </a:ext>
            </a:extLst>
          </p:cNvPr>
          <p:cNvSpPr>
            <a:spLocks noGrp="1"/>
          </p:cNvSpPr>
          <p:nvPr>
            <p:ph type="sldNum" sz="quarter" idx="12"/>
          </p:nvPr>
        </p:nvSpPr>
        <p:spPr/>
        <p:txBody>
          <a:bodyPr/>
          <a:lstStyle>
            <a:lvl1pPr>
              <a:defRPr/>
            </a:lvl1pPr>
          </a:lstStyle>
          <a:p>
            <a:fld id="{9A4FA98B-4B2F-4AC1-A378-DF8ABD3B4CDD}" type="slidenum">
              <a:rPr lang="en-US" altLang="en-US"/>
              <a:pPr/>
              <a:t>‹#›</a:t>
            </a:fld>
            <a:endParaRPr lang="en-US" altLang="en-US"/>
          </a:p>
        </p:txBody>
      </p:sp>
    </p:spTree>
    <p:extLst>
      <p:ext uri="{BB962C8B-B14F-4D97-AF65-F5344CB8AC3E}">
        <p14:creationId xmlns:p14="http://schemas.microsoft.com/office/powerpoint/2010/main" val="3766745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F1DE"/>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388A64E-82D2-E28F-7139-333BC13B8D81}"/>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B94C848B-3B44-373E-94E8-F168B339840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DFD0834-015F-0312-D278-648B62F430EE}"/>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C3BC3AB-05CE-4C9D-90D0-5FB0BE9D8BD4}" type="datetimeFigureOut">
              <a:rPr lang="en-US"/>
              <a:pPr>
                <a:defRPr/>
              </a:pPr>
              <a:t>8/2/2023</a:t>
            </a:fld>
            <a:endParaRPr lang="en-US"/>
          </a:p>
        </p:txBody>
      </p:sp>
      <p:sp>
        <p:nvSpPr>
          <p:cNvPr id="5" name="Footer Placeholder 4">
            <a:extLst>
              <a:ext uri="{FF2B5EF4-FFF2-40B4-BE49-F238E27FC236}">
                <a16:creationId xmlns:a16="http://schemas.microsoft.com/office/drawing/2014/main" id="{A9F9B062-4BEC-DA2C-61EA-EA046975C900}"/>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99AD8DA8-9B84-AFA4-321A-293767C54820}"/>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462B78E4-84F4-41A1-9736-92F323249B6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995DD12D-4F7A-5951-35BE-D6EA87829004}"/>
              </a:ext>
            </a:extLst>
          </p:cNvPr>
          <p:cNvSpPr>
            <a:spLocks noGrp="1" noChangeArrowheads="1"/>
          </p:cNvSpPr>
          <p:nvPr>
            <p:ph type="ctrTitle"/>
          </p:nvPr>
        </p:nvSpPr>
        <p:spPr/>
        <p:txBody>
          <a:bodyPr/>
          <a:lstStyle/>
          <a:p>
            <a:pPr eaLnBrk="1" hangingPunct="1"/>
            <a:r>
              <a:rPr lang="sr-Latn-RS" altLang="en-US" sz="2800" b="1" dirty="0">
                <a:latin typeface="Times New Roman" panose="02020603050405020304" pitchFamily="18" charset="0"/>
                <a:cs typeface="Times New Roman" panose="02020603050405020304" pitchFamily="18" charset="0"/>
              </a:rPr>
              <a:t>TREATMENT OF POISONED PERSON</a:t>
            </a:r>
            <a:endParaRPr lang="en-US" altLang="en-US" sz="2800" b="1" dirty="0">
              <a:latin typeface="Times New Roman" panose="02020603050405020304" pitchFamily="18" charset="0"/>
              <a:cs typeface="Times New Roman" panose="02020603050405020304" pitchFamily="18" charset="0"/>
            </a:endParaRPr>
          </a:p>
        </p:txBody>
      </p:sp>
      <p:sp>
        <p:nvSpPr>
          <p:cNvPr id="2051" name="Rectangle 3">
            <a:extLst>
              <a:ext uri="{FF2B5EF4-FFF2-40B4-BE49-F238E27FC236}">
                <a16:creationId xmlns:a16="http://schemas.microsoft.com/office/drawing/2014/main" id="{A3E36744-EEC7-5029-D365-287951654836}"/>
              </a:ext>
            </a:extLst>
          </p:cNvPr>
          <p:cNvSpPr>
            <a:spLocks noGrp="1" noChangeArrowheads="1"/>
          </p:cNvSpPr>
          <p:nvPr>
            <p:ph type="subTitle" idx="1"/>
          </p:nvPr>
        </p:nvSpPr>
        <p:spPr>
          <a:xfrm>
            <a:off x="1371600" y="4191000"/>
            <a:ext cx="6400800" cy="1752600"/>
          </a:xfrm>
        </p:spPr>
        <p:txBody>
          <a:bodyPr/>
          <a:lstStyle/>
          <a:p>
            <a:pPr eaLnBrk="1" hangingPunct="1">
              <a:buFont typeface="Arial" charset="0"/>
              <a:buNone/>
              <a:defRPr/>
            </a:pPr>
            <a:r>
              <a:rPr lang="en" sz="1800" b="1" dirty="0"/>
              <a:t>prof. </a:t>
            </a:r>
            <a:r>
              <a:rPr lang="sr-Latn-RS" sz="1800" b="1" dirty="0"/>
              <a:t>Slobodan</a:t>
            </a:r>
            <a:r>
              <a:rPr lang="en" sz="1800" b="1" dirty="0"/>
              <a:t> Janković</a:t>
            </a:r>
            <a:endParaRPr lang="en-US" sz="1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4751372E-7A93-5F45-69C8-E0A4B17D87A5}"/>
              </a:ext>
            </a:extLst>
          </p:cNvPr>
          <p:cNvSpPr>
            <a:spLocks noGrp="1"/>
          </p:cNvSpPr>
          <p:nvPr>
            <p:ph type="title"/>
          </p:nvPr>
        </p:nvSpPr>
        <p:spPr/>
        <p:txBody>
          <a:bodyPr/>
          <a:lstStyle/>
          <a:p>
            <a:r>
              <a:rPr lang="en" altLang="en-US"/>
              <a:t>Treatment of convulsions</a:t>
            </a:r>
            <a:endParaRPr lang="en-US" altLang="en-US"/>
          </a:p>
        </p:txBody>
      </p:sp>
      <p:sp>
        <p:nvSpPr>
          <p:cNvPr id="12291" name="Content Placeholder 2">
            <a:extLst>
              <a:ext uri="{FF2B5EF4-FFF2-40B4-BE49-F238E27FC236}">
                <a16:creationId xmlns:a16="http://schemas.microsoft.com/office/drawing/2014/main" id="{60269E05-1B42-C2FF-F289-29CD87E1C84B}"/>
              </a:ext>
            </a:extLst>
          </p:cNvPr>
          <p:cNvSpPr>
            <a:spLocks noGrp="1"/>
          </p:cNvSpPr>
          <p:nvPr>
            <p:ph idx="1"/>
          </p:nvPr>
        </p:nvSpPr>
        <p:spPr/>
        <p:txBody>
          <a:bodyPr/>
          <a:lstStyle/>
          <a:p>
            <a:r>
              <a:rPr lang="en" altLang="en-US"/>
              <a:t>If phenytoin or fosphenytoin cannot be administered, refractory status epilepticus may respond well to phenobarbital, 10-20 mg/kg intravenously, at a rate of up to 100 mg/minute.</a:t>
            </a:r>
          </a:p>
          <a:p>
            <a:r>
              <a:rPr lang="en" altLang="en-US"/>
              <a:t>Phenobarbital is dissolved in 60-80% propylene glycol, which may cause myocardial depression or renal failure.</a:t>
            </a:r>
            <a:endParaRPr lang="en-US"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74E76E0F-413E-9A8F-1BD0-2EFB6720D199}"/>
              </a:ext>
            </a:extLst>
          </p:cNvPr>
          <p:cNvSpPr>
            <a:spLocks noGrp="1"/>
          </p:cNvSpPr>
          <p:nvPr>
            <p:ph type="title"/>
          </p:nvPr>
        </p:nvSpPr>
        <p:spPr/>
        <p:txBody>
          <a:bodyPr/>
          <a:lstStyle/>
          <a:p>
            <a:r>
              <a:rPr lang="en" altLang="en-US" sz="3600" b="1">
                <a:latin typeface="Times New Roman" panose="02020603050405020304" pitchFamily="18" charset="0"/>
                <a:cs typeface="Times New Roman" panose="02020603050405020304" pitchFamily="18" charset="0"/>
              </a:rPr>
              <a:t>POISONS WHICH CAUSE COMA</a:t>
            </a:r>
            <a:endParaRPr lang="en-US" altLang="en-US" sz="3600"/>
          </a:p>
        </p:txBody>
      </p:sp>
      <p:sp>
        <p:nvSpPr>
          <p:cNvPr id="13315" name="Content Placeholder 2">
            <a:extLst>
              <a:ext uri="{FF2B5EF4-FFF2-40B4-BE49-F238E27FC236}">
                <a16:creationId xmlns:a16="http://schemas.microsoft.com/office/drawing/2014/main" id="{84494183-77FD-D4F9-5BF9-70A46B4A77E1}"/>
              </a:ext>
            </a:extLst>
          </p:cNvPr>
          <p:cNvSpPr>
            <a:spLocks noGrp="1"/>
          </p:cNvSpPr>
          <p:nvPr>
            <p:ph idx="1"/>
          </p:nvPr>
        </p:nvSpPr>
        <p:spPr/>
        <p:txBody>
          <a:bodyPr/>
          <a:lstStyle/>
          <a:p>
            <a:pPr algn="ctr"/>
            <a:endParaRPr lang="sr-Cyrl-CS" altLang="en-US" sz="2400" b="1" dirty="0">
              <a:latin typeface="Times New Roman" panose="02020603050405020304" pitchFamily="18" charset="0"/>
              <a:cs typeface="Times New Roman" panose="02020603050405020304" pitchFamily="18" charset="0"/>
            </a:endParaRPr>
          </a:p>
          <a:p>
            <a:pPr lvl="3">
              <a:buClr>
                <a:srgbClr val="FC3C28"/>
              </a:buClr>
            </a:pPr>
            <a:r>
              <a:rPr lang="en" altLang="en-US" sz="2400" dirty="0">
                <a:latin typeface="Times New Roman" panose="02020603050405020304" pitchFamily="18" charset="0"/>
                <a:cs typeface="Times New Roman" panose="02020603050405020304" pitchFamily="18" charset="0"/>
              </a:rPr>
              <a:t>Hypnotics and sedatives</a:t>
            </a:r>
          </a:p>
          <a:p>
            <a:pPr lvl="3">
              <a:buClr>
                <a:srgbClr val="FC3C28"/>
              </a:buClr>
            </a:pPr>
            <a:r>
              <a:rPr lang="en" altLang="en-US" sz="2400" dirty="0">
                <a:latin typeface="Times New Roman" panose="02020603050405020304" pitchFamily="18" charset="0"/>
                <a:cs typeface="Times New Roman" panose="02020603050405020304" pitchFamily="18" charset="0"/>
              </a:rPr>
              <a:t>Alcohols</a:t>
            </a:r>
          </a:p>
          <a:p>
            <a:pPr lvl="3">
              <a:buClr>
                <a:srgbClr val="FC3C28"/>
              </a:buClr>
            </a:pPr>
            <a:r>
              <a:rPr lang="en" altLang="en-US" sz="2400" dirty="0">
                <a:latin typeface="Times New Roman" panose="02020603050405020304" pitchFamily="18" charset="0"/>
                <a:cs typeface="Times New Roman" panose="02020603050405020304" pitchFamily="18" charset="0"/>
              </a:rPr>
              <a:t>Solvents</a:t>
            </a:r>
          </a:p>
          <a:p>
            <a:pPr lvl="3">
              <a:buClr>
                <a:srgbClr val="FC3C28"/>
              </a:buClr>
            </a:pPr>
            <a:r>
              <a:rPr lang="en" altLang="en-US" sz="2400" dirty="0">
                <a:latin typeface="Times New Roman" panose="02020603050405020304" pitchFamily="18" charset="0"/>
                <a:cs typeface="Times New Roman" panose="02020603050405020304" pitchFamily="18" charset="0"/>
              </a:rPr>
              <a:t>Kerosene</a:t>
            </a:r>
          </a:p>
          <a:p>
            <a:pPr lvl="3">
              <a:buClr>
                <a:srgbClr val="FC3C28"/>
              </a:buClr>
            </a:pPr>
            <a:r>
              <a:rPr lang="en" altLang="en-US" sz="2400" dirty="0">
                <a:latin typeface="Times New Roman" panose="02020603050405020304" pitchFamily="18" charset="0"/>
                <a:cs typeface="Times New Roman" panose="02020603050405020304" pitchFamily="18" charset="0"/>
              </a:rPr>
              <a:t>Antihistamines</a:t>
            </a:r>
          </a:p>
          <a:p>
            <a:pPr lvl="3">
              <a:buClr>
                <a:srgbClr val="FC3C28"/>
              </a:buClr>
            </a:pPr>
            <a:r>
              <a:rPr lang="en" altLang="en-US" sz="2400" dirty="0">
                <a:latin typeface="Times New Roman" panose="02020603050405020304" pitchFamily="18" charset="0"/>
                <a:cs typeface="Times New Roman" panose="02020603050405020304" pitchFamily="18" charset="0"/>
              </a:rPr>
              <a:t>Atropine</a:t>
            </a:r>
          </a:p>
          <a:p>
            <a:pPr lvl="3">
              <a:buClr>
                <a:srgbClr val="FC3C28"/>
              </a:buClr>
            </a:pPr>
            <a:r>
              <a:rPr lang="en" altLang="en-US" sz="2400" dirty="0">
                <a:latin typeface="Times New Roman" panose="02020603050405020304" pitchFamily="18" charset="0"/>
                <a:cs typeface="Times New Roman" panose="02020603050405020304" pitchFamily="18" charset="0"/>
              </a:rPr>
              <a:t>Antipsychotics</a:t>
            </a:r>
          </a:p>
          <a:p>
            <a:pPr lvl="3">
              <a:buClr>
                <a:srgbClr val="FC3C28"/>
              </a:buClr>
            </a:pPr>
            <a:r>
              <a:rPr lang="en" altLang="en-US" sz="2400" dirty="0">
                <a:latin typeface="Times New Roman" panose="02020603050405020304" pitchFamily="18" charset="0"/>
                <a:cs typeface="Times New Roman" panose="02020603050405020304" pitchFamily="18" charset="0"/>
              </a:rPr>
              <a:t>Opioids</a:t>
            </a:r>
            <a:endParaRPr lang="sr-Latn-CS"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1F06569C-8E90-4215-03AC-0DC3ED9F4437}"/>
              </a:ext>
            </a:extLst>
          </p:cNvPr>
          <p:cNvSpPr>
            <a:spLocks noGrp="1"/>
          </p:cNvSpPr>
          <p:nvPr>
            <p:ph type="title"/>
          </p:nvPr>
        </p:nvSpPr>
        <p:spPr/>
        <p:txBody>
          <a:bodyPr/>
          <a:lstStyle/>
          <a:p>
            <a:r>
              <a:rPr lang="en" altLang="en-US" sz="3600" b="1">
                <a:latin typeface="Times New Roman" panose="02020603050405020304" pitchFamily="18" charset="0"/>
                <a:cs typeface="Times New Roman" panose="02020603050405020304" pitchFamily="18" charset="0"/>
              </a:rPr>
              <a:t>POISONS WHICH CAUSE COMA</a:t>
            </a:r>
            <a:endParaRPr lang="en-US" altLang="en-US" sz="3600"/>
          </a:p>
        </p:txBody>
      </p:sp>
      <p:sp>
        <p:nvSpPr>
          <p:cNvPr id="14339" name="Content Placeholder 2">
            <a:extLst>
              <a:ext uri="{FF2B5EF4-FFF2-40B4-BE49-F238E27FC236}">
                <a16:creationId xmlns:a16="http://schemas.microsoft.com/office/drawing/2014/main" id="{821BC728-A7F2-D64D-D48A-59DEAD05AA69}"/>
              </a:ext>
            </a:extLst>
          </p:cNvPr>
          <p:cNvSpPr>
            <a:spLocks noGrp="1"/>
          </p:cNvSpPr>
          <p:nvPr>
            <p:ph idx="1"/>
          </p:nvPr>
        </p:nvSpPr>
        <p:spPr/>
        <p:txBody>
          <a:bodyPr/>
          <a:lstStyle/>
          <a:p>
            <a:pPr algn="ctr"/>
            <a:endParaRPr lang="sr-Cyrl-CS" altLang="en-US" sz="2400" b="1" dirty="0">
              <a:latin typeface="Times New Roman" panose="02020603050405020304" pitchFamily="18" charset="0"/>
              <a:cs typeface="Times New Roman" panose="02020603050405020304" pitchFamily="18" charset="0"/>
            </a:endParaRPr>
          </a:p>
          <a:p>
            <a:pPr lvl="3">
              <a:buClr>
                <a:srgbClr val="FC3C28"/>
              </a:buClr>
            </a:pPr>
            <a:r>
              <a:rPr lang="en" altLang="en-US" sz="2400" dirty="0">
                <a:latin typeface="Times New Roman" panose="02020603050405020304" pitchFamily="18" charset="0"/>
                <a:cs typeface="Times New Roman" panose="02020603050405020304" pitchFamily="18" charset="0"/>
              </a:rPr>
              <a:t>Hypoglycemic drugs</a:t>
            </a:r>
          </a:p>
          <a:p>
            <a:pPr lvl="3">
              <a:buClr>
                <a:srgbClr val="FC3C28"/>
              </a:buClr>
            </a:pPr>
            <a:r>
              <a:rPr lang="en" altLang="en-US" sz="2400" dirty="0">
                <a:latin typeface="Times New Roman" panose="02020603050405020304" pitchFamily="18" charset="0"/>
                <a:cs typeface="Times New Roman" panose="02020603050405020304" pitchFamily="18" charset="0"/>
              </a:rPr>
              <a:t>Gamma butyrolactone</a:t>
            </a:r>
          </a:p>
          <a:p>
            <a:pPr lvl="3">
              <a:buClr>
                <a:srgbClr val="FC3C28"/>
              </a:buClr>
            </a:pPr>
            <a:r>
              <a:rPr lang="en" altLang="en-US" sz="2400" dirty="0">
                <a:latin typeface="Times New Roman" panose="02020603050405020304" pitchFamily="18" charset="0"/>
                <a:cs typeface="Times New Roman" panose="02020603050405020304" pitchFamily="18" charset="0"/>
              </a:rPr>
              <a:t>Gamma hydroxybutyrate</a:t>
            </a:r>
          </a:p>
          <a:p>
            <a:pPr lvl="3">
              <a:buClr>
                <a:srgbClr val="FC3C28"/>
              </a:buClr>
            </a:pPr>
            <a:r>
              <a:rPr lang="en" altLang="en-US" sz="2400" dirty="0">
                <a:latin typeface="Times New Roman" panose="02020603050405020304" pitchFamily="18" charset="0"/>
                <a:cs typeface="Times New Roman" panose="02020603050405020304" pitchFamily="18" charset="0"/>
              </a:rPr>
              <a:t>Salicylates</a:t>
            </a:r>
          </a:p>
          <a:p>
            <a:pPr lvl="3">
              <a:buClr>
                <a:srgbClr val="FC3C28"/>
              </a:buClr>
            </a:pPr>
            <a:r>
              <a:rPr lang="sr-Latn-RS" altLang="en-US" sz="2400" dirty="0">
                <a:latin typeface="Times New Roman" panose="02020603050405020304" pitchFamily="18" charset="0"/>
                <a:cs typeface="Times New Roman" panose="02020603050405020304" pitchFamily="18" charset="0"/>
              </a:rPr>
              <a:t>CO</a:t>
            </a:r>
            <a:endParaRPr lang="en" altLang="en-US" sz="2400" dirty="0">
              <a:latin typeface="Times New Roman" panose="02020603050405020304" pitchFamily="18" charset="0"/>
              <a:cs typeface="Times New Roman" panose="02020603050405020304" pitchFamily="18" charset="0"/>
            </a:endParaRPr>
          </a:p>
          <a:p>
            <a:pPr lvl="3">
              <a:buClr>
                <a:srgbClr val="FC3C28"/>
              </a:buClr>
            </a:pPr>
            <a:r>
              <a:rPr lang="en" altLang="en-US" sz="2400" dirty="0">
                <a:latin typeface="Times New Roman" panose="02020603050405020304" pitchFamily="18" charset="0"/>
                <a:cs typeface="Times New Roman" panose="02020603050405020304" pitchFamily="18" charset="0"/>
              </a:rPr>
              <a:t>Cyanides</a:t>
            </a:r>
          </a:p>
          <a:p>
            <a:pPr lvl="3">
              <a:buClr>
                <a:srgbClr val="FC3C28"/>
              </a:buClr>
            </a:pPr>
            <a:r>
              <a:rPr lang="en" altLang="en-US" sz="2400" dirty="0">
                <a:latin typeface="Times New Roman" panose="02020603050405020304" pitchFamily="18" charset="0"/>
                <a:cs typeface="Times New Roman" panose="02020603050405020304" pitchFamily="18" charset="0"/>
              </a:rPr>
              <a:t>Digitalis</a:t>
            </a:r>
          </a:p>
          <a:p>
            <a:pPr lvl="3">
              <a:buClr>
                <a:srgbClr val="FC3C28"/>
              </a:buClr>
            </a:pPr>
            <a:r>
              <a:rPr lang="en" altLang="en-US" sz="2400" dirty="0">
                <a:latin typeface="Times New Roman" panose="02020603050405020304" pitchFamily="18" charset="0"/>
                <a:cs typeface="Times New Roman" panose="02020603050405020304" pitchFamily="18" charset="0"/>
              </a:rPr>
              <a:t>Insecticides or rodenticides</a:t>
            </a:r>
            <a:endParaRPr lang="sr-Latn-CS"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A998969D-93DB-9675-87BE-EC087366D944}"/>
              </a:ext>
            </a:extLst>
          </p:cNvPr>
          <p:cNvSpPr>
            <a:spLocks noGrp="1"/>
          </p:cNvSpPr>
          <p:nvPr>
            <p:ph type="title"/>
          </p:nvPr>
        </p:nvSpPr>
        <p:spPr/>
        <p:txBody>
          <a:bodyPr/>
          <a:lstStyle/>
          <a:p>
            <a:r>
              <a:rPr lang="en" altLang="en-US" sz="3600" b="1">
                <a:latin typeface="Times New Roman" panose="02020603050405020304" pitchFamily="18" charset="0"/>
                <a:cs typeface="Times New Roman" panose="02020603050405020304" pitchFamily="18" charset="0"/>
              </a:rPr>
              <a:t>POISONS WHICH CAUSE COMA</a:t>
            </a:r>
            <a:endParaRPr lang="en-US" altLang="en-US" sz="3600"/>
          </a:p>
        </p:txBody>
      </p:sp>
      <p:sp>
        <p:nvSpPr>
          <p:cNvPr id="15363" name="Content Placeholder 2">
            <a:extLst>
              <a:ext uri="{FF2B5EF4-FFF2-40B4-BE49-F238E27FC236}">
                <a16:creationId xmlns:a16="http://schemas.microsoft.com/office/drawing/2014/main" id="{F7E15C29-17F6-2381-4C9C-DA0579EDA9DD}"/>
              </a:ext>
            </a:extLst>
          </p:cNvPr>
          <p:cNvSpPr>
            <a:spLocks noGrp="1"/>
          </p:cNvSpPr>
          <p:nvPr>
            <p:ph idx="1"/>
          </p:nvPr>
        </p:nvSpPr>
        <p:spPr/>
        <p:txBody>
          <a:bodyPr/>
          <a:lstStyle/>
          <a:p>
            <a:pPr lvl="3">
              <a:buClr>
                <a:srgbClr val="FC3C28"/>
              </a:buClr>
              <a:buFont typeface="Arial" panose="020B0604020202020204" pitchFamily="34" charset="0"/>
              <a:buNone/>
            </a:pPr>
            <a:r>
              <a:rPr lang="en" altLang="en-US" sz="3200" dirty="0">
                <a:latin typeface="Times New Roman" panose="02020603050405020304" pitchFamily="18" charset="0"/>
                <a:cs typeface="Times New Roman" panose="02020603050405020304" pitchFamily="18" charset="0"/>
              </a:rPr>
              <a:t>Cationic detergents</a:t>
            </a:r>
          </a:p>
          <a:p>
            <a:pPr lvl="3">
              <a:buClr>
                <a:srgbClr val="FC3C28"/>
              </a:buClr>
            </a:pPr>
            <a:r>
              <a:rPr lang="en" altLang="en-US" sz="3200" dirty="0">
                <a:latin typeface="Times New Roman" panose="02020603050405020304" pitchFamily="18" charset="0"/>
                <a:cs typeface="Times New Roman" panose="02020603050405020304" pitchFamily="18" charset="0"/>
              </a:rPr>
              <a:t>As, Hg, Pb</a:t>
            </a:r>
          </a:p>
          <a:p>
            <a:pPr lvl="3">
              <a:buClr>
                <a:srgbClr val="FC3C28"/>
              </a:buClr>
            </a:pPr>
            <a:r>
              <a:rPr lang="en" altLang="en-US" sz="3200" dirty="0">
                <a:latin typeface="Times New Roman" panose="02020603050405020304" pitchFamily="18" charset="0"/>
                <a:cs typeface="Times New Roman" panose="02020603050405020304" pitchFamily="18" charset="0"/>
              </a:rPr>
              <a:t>Phenol</a:t>
            </a:r>
          </a:p>
          <a:p>
            <a:pPr lvl="3">
              <a:buClr>
                <a:srgbClr val="FC3C28"/>
              </a:buClr>
            </a:pPr>
            <a:r>
              <a:rPr lang="en" altLang="en-US" sz="3200" dirty="0">
                <a:latin typeface="Times New Roman" panose="02020603050405020304" pitchFamily="18" charset="0"/>
                <a:cs typeface="Times New Roman" panose="02020603050405020304" pitchFamily="18" charset="0"/>
              </a:rPr>
              <a:t>boric acid</a:t>
            </a:r>
          </a:p>
          <a:p>
            <a:pPr lvl="3">
              <a:buClr>
                <a:srgbClr val="FC3C28"/>
              </a:buClr>
            </a:pPr>
            <a:r>
              <a:rPr lang="en" altLang="en-US" sz="3200" dirty="0">
                <a:latin typeface="Times New Roman" panose="02020603050405020304" pitchFamily="18" charset="0"/>
                <a:cs typeface="Times New Roman" panose="02020603050405020304" pitchFamily="18" charset="0"/>
              </a:rPr>
              <a:t>Naphthalene</a:t>
            </a:r>
          </a:p>
          <a:p>
            <a:pPr lvl="3">
              <a:buClr>
                <a:srgbClr val="FC3C28"/>
              </a:buClr>
            </a:pPr>
            <a:r>
              <a:rPr lang="en" altLang="en-US" sz="3200" dirty="0">
                <a:latin typeface="Times New Roman" panose="02020603050405020304" pitchFamily="18" charset="0"/>
                <a:cs typeface="Times New Roman" panose="02020603050405020304" pitchFamily="18" charset="0"/>
              </a:rPr>
              <a:t>Melatonin</a:t>
            </a:r>
          </a:p>
          <a:p>
            <a:pPr lvl="3">
              <a:buClr>
                <a:srgbClr val="FC3C28"/>
              </a:buClr>
            </a:pPr>
            <a:r>
              <a:rPr lang="en" altLang="en-US" sz="3200" dirty="0">
                <a:latin typeface="Times New Roman" panose="02020603050405020304" pitchFamily="18" charset="0"/>
                <a:cs typeface="Times New Roman" panose="02020603050405020304" pitchFamily="18" charset="0"/>
              </a:rPr>
              <a:t>Yew (taxus baccata)</a:t>
            </a:r>
          </a:p>
          <a:p>
            <a:pPr lvl="3">
              <a:buClr>
                <a:srgbClr val="FC3C28"/>
              </a:buClr>
            </a:pPr>
            <a:r>
              <a:rPr lang="en" altLang="en-US" sz="3200" dirty="0">
                <a:latin typeface="Times New Roman" panose="02020603050405020304" pitchFamily="18" charset="0"/>
                <a:cs typeface="Times New Roman" panose="02020603050405020304" pitchFamily="18" charset="0"/>
              </a:rPr>
              <a:t>Hemlock (cicuta maculata)</a:t>
            </a:r>
            <a:endParaRPr lang="sr-Latn-CS" alt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C6777183-27D7-B6E2-C235-115E6FF0B7D6}"/>
              </a:ext>
            </a:extLst>
          </p:cNvPr>
          <p:cNvSpPr>
            <a:spLocks noGrp="1"/>
          </p:cNvSpPr>
          <p:nvPr>
            <p:ph type="title"/>
          </p:nvPr>
        </p:nvSpPr>
        <p:spPr/>
        <p:txBody>
          <a:bodyPr/>
          <a:lstStyle/>
          <a:p>
            <a:r>
              <a:rPr lang="en" altLang="en-US"/>
              <a:t>Coma treatment</a:t>
            </a:r>
            <a:endParaRPr lang="en-US" altLang="en-US"/>
          </a:p>
        </p:txBody>
      </p:sp>
      <p:sp>
        <p:nvSpPr>
          <p:cNvPr id="16387" name="Content Placeholder 2">
            <a:extLst>
              <a:ext uri="{FF2B5EF4-FFF2-40B4-BE49-F238E27FC236}">
                <a16:creationId xmlns:a16="http://schemas.microsoft.com/office/drawing/2014/main" id="{DBBCF24D-3AF9-0D94-E38F-5BE213DC714E}"/>
              </a:ext>
            </a:extLst>
          </p:cNvPr>
          <p:cNvSpPr>
            <a:spLocks noGrp="1"/>
          </p:cNvSpPr>
          <p:nvPr>
            <p:ph idx="1"/>
          </p:nvPr>
        </p:nvSpPr>
        <p:spPr/>
        <p:txBody>
          <a:bodyPr/>
          <a:lstStyle/>
          <a:p>
            <a:pPr>
              <a:buClr>
                <a:srgbClr val="FC3C28"/>
              </a:buClr>
            </a:pPr>
            <a:r>
              <a:rPr lang="en" altLang="en-US" sz="2400" dirty="0">
                <a:latin typeface="Times New Roman" panose="02020603050405020304" pitchFamily="18" charset="0"/>
                <a:cs typeface="Times New Roman" panose="02020603050405020304" pitchFamily="18" charset="0"/>
              </a:rPr>
              <a:t>Do not use drugs that stimulate the brain in the treatment of coma</a:t>
            </a:r>
          </a:p>
          <a:p>
            <a:pPr>
              <a:buClr>
                <a:srgbClr val="FC3C28"/>
              </a:buClr>
            </a:pPr>
            <a:r>
              <a:rPr lang="en" altLang="en-US" sz="2400" dirty="0">
                <a:latin typeface="Times New Roman" panose="02020603050405020304" pitchFamily="18" charset="0"/>
                <a:cs typeface="Times New Roman" panose="02020603050405020304" pitchFamily="18" charset="0"/>
              </a:rPr>
              <a:t>Airway patency</a:t>
            </a:r>
          </a:p>
          <a:p>
            <a:pPr>
              <a:buClr>
                <a:srgbClr val="FC3C28"/>
              </a:buClr>
            </a:pPr>
            <a:r>
              <a:rPr lang="en" altLang="en-US" sz="2400" dirty="0">
                <a:latin typeface="Times New Roman" panose="02020603050405020304" pitchFamily="18" charset="0"/>
                <a:cs typeface="Times New Roman" panose="02020603050405020304" pitchFamily="18" charset="0"/>
              </a:rPr>
              <a:t>Adequate ventilation</a:t>
            </a:r>
          </a:p>
          <a:p>
            <a:pPr>
              <a:buClr>
                <a:srgbClr val="FC3C28"/>
              </a:buClr>
            </a:pPr>
            <a:r>
              <a:rPr lang="en" altLang="en-US" sz="2400" dirty="0">
                <a:latin typeface="Times New Roman" panose="02020603050405020304" pitchFamily="18" charset="0"/>
                <a:cs typeface="Times New Roman" panose="02020603050405020304" pitchFamily="18" charset="0"/>
              </a:rPr>
              <a:t>Circulation</a:t>
            </a:r>
          </a:p>
          <a:p>
            <a:pPr>
              <a:buClr>
                <a:srgbClr val="FC3C28"/>
              </a:buClr>
            </a:pPr>
            <a:r>
              <a:rPr lang="en" altLang="en-US" sz="2400" dirty="0">
                <a:latin typeface="Times New Roman" panose="02020603050405020304" pitchFamily="18" charset="0"/>
                <a:cs typeface="Times New Roman" panose="02020603050405020304" pitchFamily="18" charset="0"/>
              </a:rPr>
              <a:t>The patient must be observed until the normalization of consciousness</a:t>
            </a:r>
          </a:p>
          <a:p>
            <a:pPr>
              <a:buClr>
                <a:srgbClr val="FC3C28"/>
              </a:buClr>
            </a:pPr>
            <a:r>
              <a:rPr lang="en" altLang="en-US" sz="2400" dirty="0">
                <a:latin typeface="Times New Roman" panose="02020603050405020304" pitchFamily="18" charset="0"/>
                <a:cs typeface="Times New Roman" panose="02020603050405020304" pitchFamily="18" charset="0"/>
              </a:rPr>
              <a:t>Monitoring of vital parameters and state of consciousness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9E9A00D9-276F-3583-20E1-BE538F933B26}"/>
              </a:ext>
            </a:extLst>
          </p:cNvPr>
          <p:cNvSpPr>
            <a:spLocks noGrp="1"/>
          </p:cNvSpPr>
          <p:nvPr>
            <p:ph type="title"/>
          </p:nvPr>
        </p:nvSpPr>
        <p:spPr/>
        <p:txBody>
          <a:bodyPr/>
          <a:lstStyle/>
          <a:p>
            <a:r>
              <a:rPr lang="en" altLang="en-US"/>
              <a:t>Coma treatment</a:t>
            </a:r>
            <a:endParaRPr lang="en-US" altLang="en-US"/>
          </a:p>
        </p:txBody>
      </p:sp>
      <p:sp>
        <p:nvSpPr>
          <p:cNvPr id="17411" name="Content Placeholder 2">
            <a:extLst>
              <a:ext uri="{FF2B5EF4-FFF2-40B4-BE49-F238E27FC236}">
                <a16:creationId xmlns:a16="http://schemas.microsoft.com/office/drawing/2014/main" id="{E2953344-3209-5426-C830-5C6C55B73057}"/>
              </a:ext>
            </a:extLst>
          </p:cNvPr>
          <p:cNvSpPr>
            <a:spLocks noGrp="1"/>
          </p:cNvSpPr>
          <p:nvPr>
            <p:ph idx="1"/>
          </p:nvPr>
        </p:nvSpPr>
        <p:spPr/>
        <p:txBody>
          <a:bodyPr/>
          <a:lstStyle/>
          <a:p>
            <a:pPr>
              <a:buClr>
                <a:srgbClr val="FC3C28"/>
              </a:buClr>
            </a:pPr>
            <a:r>
              <a:rPr lang="en" altLang="en-US" sz="2400" dirty="0">
                <a:latin typeface="Times New Roman" panose="02020603050405020304" pitchFamily="18" charset="0"/>
                <a:cs typeface="Times New Roman" panose="02020603050405020304" pitchFamily="18" charset="0"/>
              </a:rPr>
              <a:t>Lung auscultation and secretion aspiration</a:t>
            </a:r>
          </a:p>
          <a:p>
            <a:pPr>
              <a:buClr>
                <a:srgbClr val="FC3C28"/>
              </a:buClr>
            </a:pPr>
            <a:r>
              <a:rPr lang="en" altLang="en-US" sz="2400" dirty="0">
                <a:latin typeface="Times New Roman" panose="02020603050405020304" pitchFamily="18" charset="0"/>
                <a:cs typeface="Times New Roman" panose="02020603050405020304" pitchFamily="18" charset="0"/>
              </a:rPr>
              <a:t>Bladder catheterization and diuresis measurement</a:t>
            </a:r>
          </a:p>
          <a:p>
            <a:pPr>
              <a:buClr>
                <a:srgbClr val="FC3C28"/>
              </a:buClr>
            </a:pPr>
            <a:r>
              <a:rPr lang="en" altLang="en-US" sz="2400" dirty="0">
                <a:latin typeface="Times New Roman" panose="02020603050405020304" pitchFamily="18" charset="0"/>
                <a:cs typeface="Times New Roman" panose="02020603050405020304" pitchFamily="18" charset="0"/>
              </a:rPr>
              <a:t>Placement of an intravenous catheter for the administration of drugs</a:t>
            </a:r>
          </a:p>
          <a:p>
            <a:pPr>
              <a:buClr>
                <a:srgbClr val="FC3C28"/>
              </a:buClr>
            </a:pPr>
            <a:r>
              <a:rPr lang="en" altLang="en-US" sz="2400" dirty="0">
                <a:latin typeface="Times New Roman" panose="02020603050405020304" pitchFamily="18" charset="0"/>
                <a:cs typeface="Times New Roman" panose="02020603050405020304" pitchFamily="18" charset="0"/>
              </a:rPr>
              <a:t>50ml 50% glucose solution (children 2ml/kg 25% glucose)</a:t>
            </a:r>
          </a:p>
          <a:p>
            <a:pPr>
              <a:buClr>
                <a:srgbClr val="FC3C28"/>
              </a:buClr>
            </a:pPr>
            <a:r>
              <a:rPr lang="en" altLang="en-US" sz="2400" dirty="0">
                <a:latin typeface="Times New Roman" panose="02020603050405020304" pitchFamily="18" charset="0"/>
                <a:cs typeface="Times New Roman" panose="02020603050405020304" pitchFamily="18" charset="0"/>
              </a:rPr>
              <a:t>Avoid excessive fluid administration due to the development of brain edema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71341A61-A755-99DC-1435-502140AC6C32}"/>
              </a:ext>
            </a:extLst>
          </p:cNvPr>
          <p:cNvSpPr>
            <a:spLocks noGrp="1"/>
          </p:cNvSpPr>
          <p:nvPr>
            <p:ph type="title"/>
          </p:nvPr>
        </p:nvSpPr>
        <p:spPr/>
        <p:txBody>
          <a:bodyPr/>
          <a:lstStyle/>
          <a:p>
            <a:r>
              <a:rPr lang="en" altLang="en-US"/>
              <a:t>Coma treatment</a:t>
            </a:r>
            <a:endParaRPr lang="en-US" altLang="en-US"/>
          </a:p>
        </p:txBody>
      </p:sp>
      <p:sp>
        <p:nvSpPr>
          <p:cNvPr id="18435" name="Content Placeholder 2">
            <a:extLst>
              <a:ext uri="{FF2B5EF4-FFF2-40B4-BE49-F238E27FC236}">
                <a16:creationId xmlns:a16="http://schemas.microsoft.com/office/drawing/2014/main" id="{3CC40560-A7CB-9F24-AB78-C7C33CA108C3}"/>
              </a:ext>
            </a:extLst>
          </p:cNvPr>
          <p:cNvSpPr>
            <a:spLocks noGrp="1"/>
          </p:cNvSpPr>
          <p:nvPr>
            <p:ph idx="1"/>
          </p:nvPr>
        </p:nvSpPr>
        <p:spPr/>
        <p:txBody>
          <a:bodyPr/>
          <a:lstStyle/>
          <a:p>
            <a:pPr>
              <a:buClr>
                <a:srgbClr val="FC3C28"/>
              </a:buClr>
            </a:pPr>
            <a:r>
              <a:rPr lang="sr-Latn-RS" altLang="en-US" sz="2400" dirty="0">
                <a:latin typeface="Times New Roman" panose="02020603050405020304" pitchFamily="18" charset="0"/>
                <a:cs typeface="Times New Roman" panose="02020603050405020304" pitchFamily="18" charset="0"/>
              </a:rPr>
              <a:t>each</a:t>
            </a:r>
            <a:r>
              <a:rPr lang="en" altLang="en-US" sz="2400" dirty="0">
                <a:latin typeface="Times New Roman" panose="02020603050405020304" pitchFamily="18" charset="0"/>
                <a:cs typeface="Times New Roman" panose="02020603050405020304" pitchFamily="18" charset="0"/>
              </a:rPr>
              <a:t> 30 minutes, massage the skin and aspirate the airways</a:t>
            </a:r>
            <a:endParaRPr lang="sr-Cyrl-CS" altLang="en-US" sz="2400" dirty="0">
              <a:latin typeface="Times New Roman" panose="02020603050405020304" pitchFamily="18" charset="0"/>
              <a:ea typeface="Arial Unicode MS" pitchFamily="34" charset="-128"/>
              <a:cs typeface="Times New Roman" panose="02020603050405020304" pitchFamily="18" charset="0"/>
            </a:endParaRPr>
          </a:p>
          <a:p>
            <a:pPr>
              <a:buClr>
                <a:srgbClr val="FC3C28"/>
              </a:buClr>
            </a:pPr>
            <a:r>
              <a:rPr lang="en" altLang="en-US" sz="2400" dirty="0">
                <a:latin typeface="Times New Roman" panose="02020603050405020304" pitchFamily="18" charset="0"/>
                <a:cs typeface="Times New Roman" panose="02020603050405020304" pitchFamily="18" charset="0"/>
              </a:rPr>
              <a:t>Adequate hydration</a:t>
            </a:r>
          </a:p>
          <a:p>
            <a:pPr>
              <a:buClr>
                <a:srgbClr val="FC3C28"/>
              </a:buClr>
            </a:pPr>
            <a:r>
              <a:rPr lang="en" altLang="en-US" sz="2400" dirty="0">
                <a:latin typeface="Times New Roman" panose="02020603050405020304" pitchFamily="18" charset="0"/>
                <a:cs typeface="Times New Roman" panose="02020603050405020304" pitchFamily="18" charset="0"/>
              </a:rPr>
              <a:t>Recognize the infection in time and apply antibiotics</a:t>
            </a:r>
          </a:p>
          <a:p>
            <a:pPr>
              <a:buClr>
                <a:srgbClr val="FC3C28"/>
              </a:buClr>
            </a:pPr>
            <a:r>
              <a:rPr lang="en" altLang="en-US" sz="2400" dirty="0">
                <a:latin typeface="Times New Roman" panose="02020603050405020304" pitchFamily="18" charset="0"/>
                <a:cs typeface="Times New Roman" panose="02020603050405020304" pitchFamily="18" charset="0"/>
              </a:rPr>
              <a:t>If the coma lasts &gt; 48h, enteral or parenteral nutrition</a:t>
            </a:r>
          </a:p>
          <a:p>
            <a:pPr>
              <a:buClr>
                <a:srgbClr val="FC3C28"/>
              </a:buClr>
            </a:pPr>
            <a:r>
              <a:rPr lang="en" altLang="en-US" sz="2400" dirty="0">
                <a:latin typeface="Times New Roman" panose="02020603050405020304" pitchFamily="18" charset="0"/>
                <a:cs typeface="Times New Roman" panose="02020603050405020304" pitchFamily="18" charset="0"/>
              </a:rPr>
              <a:t>After intubation, perform gastric lavage with activated carbon</a:t>
            </a:r>
          </a:p>
          <a:p>
            <a:pPr>
              <a:buClr>
                <a:srgbClr val="FC3C28"/>
              </a:buClr>
            </a:pPr>
            <a:r>
              <a:rPr lang="en" altLang="en-US" sz="2400" dirty="0">
                <a:latin typeface="Times New Roman" panose="02020603050405020304" pitchFamily="18" charset="0"/>
                <a:cs typeface="Times New Roman" panose="02020603050405020304" pitchFamily="18" charset="0"/>
              </a:rPr>
              <a:t>Hemodialysis </a:t>
            </a:r>
            <a:r>
              <a:rPr lang="sr-Latn-RS" altLang="en-US" sz="2400" dirty="0">
                <a:latin typeface="Times New Roman" panose="02020603050405020304" pitchFamily="18" charset="0"/>
                <a:cs typeface="Times New Roman" panose="02020603050405020304" pitchFamily="18" charset="0"/>
              </a:rPr>
              <a:t>when a poison is</a:t>
            </a:r>
            <a:r>
              <a:rPr lang="en" altLang="en-US" sz="2400">
                <a:latin typeface="Times New Roman" panose="02020603050405020304" pitchFamily="18" charset="0"/>
                <a:cs typeface="Times New Roman" panose="02020603050405020304" pitchFamily="18" charset="0"/>
              </a:rPr>
              <a:t> dialyzable</a:t>
            </a:r>
            <a:endParaRPr lang="en-US"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a:extLst>
              <a:ext uri="{FF2B5EF4-FFF2-40B4-BE49-F238E27FC236}">
                <a16:creationId xmlns:a16="http://schemas.microsoft.com/office/drawing/2014/main" id="{83DA4BC1-4CC7-D0EB-62E7-B458BF58A375}"/>
              </a:ext>
            </a:extLst>
          </p:cNvPr>
          <p:cNvSpPr>
            <a:spLocks noGrp="1"/>
          </p:cNvSpPr>
          <p:nvPr>
            <p:ph type="title"/>
          </p:nvPr>
        </p:nvSpPr>
        <p:spPr/>
        <p:txBody>
          <a:bodyPr/>
          <a:lstStyle/>
          <a:p>
            <a:r>
              <a:rPr lang="en" altLang="en-US"/>
              <a:t>Compromised airway</a:t>
            </a:r>
            <a:endParaRPr lang="en-US" altLang="en-US"/>
          </a:p>
        </p:txBody>
      </p:sp>
      <p:sp>
        <p:nvSpPr>
          <p:cNvPr id="4099" name="Content Placeholder 4">
            <a:extLst>
              <a:ext uri="{FF2B5EF4-FFF2-40B4-BE49-F238E27FC236}">
                <a16:creationId xmlns:a16="http://schemas.microsoft.com/office/drawing/2014/main" id="{1F2BE3BA-F966-9289-5431-EC1FEA848941}"/>
              </a:ext>
            </a:extLst>
          </p:cNvPr>
          <p:cNvSpPr>
            <a:spLocks noGrp="1"/>
          </p:cNvSpPr>
          <p:nvPr>
            <p:ph idx="1"/>
          </p:nvPr>
        </p:nvSpPr>
        <p:spPr/>
        <p:txBody>
          <a:bodyPr/>
          <a:lstStyle/>
          <a:p>
            <a:r>
              <a:rPr lang="en" altLang="en-US" dirty="0"/>
              <a:t>Loss of protective airway reflexes due to poisoning</a:t>
            </a:r>
          </a:p>
          <a:p>
            <a:r>
              <a:rPr lang="en" altLang="en-US" dirty="0"/>
              <a:t>Danger of:</a:t>
            </a:r>
          </a:p>
          <a:p>
            <a:pPr lvl="1"/>
            <a:r>
              <a:rPr lang="sr-Latn-RS" altLang="en-US" dirty="0"/>
              <a:t>Falling of tongue behind and obstructing breathing pathway</a:t>
            </a:r>
            <a:endParaRPr lang="en" altLang="en-US" dirty="0"/>
          </a:p>
          <a:p>
            <a:pPr lvl="1"/>
            <a:r>
              <a:rPr lang="en" altLang="en-US" dirty="0"/>
              <a:t>Aspiration of gastric contents</a:t>
            </a:r>
          </a:p>
          <a:p>
            <a:pPr lvl="1"/>
            <a:r>
              <a:rPr lang="en" altLang="en-US" dirty="0"/>
              <a:t>Cessation of breathing</a:t>
            </a:r>
          </a:p>
          <a:p>
            <a:r>
              <a:rPr lang="en" altLang="en-US" dirty="0"/>
              <a:t>When the airway is compromised, endotracheal intubation is performed</a:t>
            </a:r>
          </a:p>
          <a:p>
            <a:pPr lvl="1">
              <a:buFont typeface="Arial" panose="020B0604020202020204" pitchFamily="34" charset="0"/>
              <a:buNone/>
            </a:pPr>
            <a:endParaRPr lang="sr-Cyrl-C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B87CE8A5-486A-F514-FCD8-448261464F25}"/>
              </a:ext>
            </a:extLst>
          </p:cNvPr>
          <p:cNvSpPr>
            <a:spLocks noGrp="1"/>
          </p:cNvSpPr>
          <p:nvPr>
            <p:ph type="title"/>
          </p:nvPr>
        </p:nvSpPr>
        <p:spPr/>
        <p:txBody>
          <a:bodyPr/>
          <a:lstStyle/>
          <a:p>
            <a:r>
              <a:rPr lang="en" altLang="en-US"/>
              <a:t>Cessation of breathing</a:t>
            </a:r>
            <a:endParaRPr lang="en-US" altLang="en-US"/>
          </a:p>
        </p:txBody>
      </p:sp>
      <p:sp>
        <p:nvSpPr>
          <p:cNvPr id="5123" name="Content Placeholder 2">
            <a:extLst>
              <a:ext uri="{FF2B5EF4-FFF2-40B4-BE49-F238E27FC236}">
                <a16:creationId xmlns:a16="http://schemas.microsoft.com/office/drawing/2014/main" id="{1D0E4339-1886-3401-0C40-76B50364734A}"/>
              </a:ext>
            </a:extLst>
          </p:cNvPr>
          <p:cNvSpPr>
            <a:spLocks noGrp="1"/>
          </p:cNvSpPr>
          <p:nvPr>
            <p:ph idx="1"/>
          </p:nvPr>
        </p:nvSpPr>
        <p:spPr/>
        <p:txBody>
          <a:bodyPr/>
          <a:lstStyle/>
          <a:p>
            <a:r>
              <a:rPr lang="en" altLang="en-US" dirty="0"/>
              <a:t>Perform endotracheal intubation</a:t>
            </a:r>
          </a:p>
          <a:p>
            <a:r>
              <a:rPr lang="en" altLang="en-US" dirty="0"/>
              <a:t>Ventilate the patient with an Ambu-balloon until connected to the ventilator</a:t>
            </a:r>
          </a:p>
          <a:p>
            <a:r>
              <a:rPr lang="en" altLang="en-US" dirty="0"/>
              <a:t>Adjust</a:t>
            </a:r>
            <a:r>
              <a:rPr lang="sr-Latn-RS" altLang="en-US" dirty="0"/>
              <a:t>ment of ventilator</a:t>
            </a:r>
            <a:r>
              <a:rPr lang="en" altLang="en-US" dirty="0"/>
              <a:t>:</a:t>
            </a:r>
          </a:p>
          <a:p>
            <a:pPr lvl="2"/>
            <a:r>
              <a:rPr lang="en" altLang="en-US" dirty="0"/>
              <a:t>12 to 16 breaths per minute</a:t>
            </a:r>
          </a:p>
          <a:p>
            <a:pPr lvl="2"/>
            <a:r>
              <a:rPr lang="en" altLang="en-US" dirty="0"/>
              <a:t>A tidal volume of 15 milliliters per kilogram of body weight</a:t>
            </a:r>
          </a:p>
          <a:p>
            <a:pPr lvl="2"/>
            <a:r>
              <a:rPr lang="en" altLang="en-US" dirty="0"/>
              <a:t>Oxygen concentration around 30%</a:t>
            </a:r>
            <a:endParaRPr lang="en-US"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FD03B44C-F338-83EF-DA3B-5B5B6FBCA752}"/>
              </a:ext>
            </a:extLst>
          </p:cNvPr>
          <p:cNvSpPr>
            <a:spLocks noGrp="1"/>
          </p:cNvSpPr>
          <p:nvPr>
            <p:ph type="title"/>
          </p:nvPr>
        </p:nvSpPr>
        <p:spPr/>
        <p:txBody>
          <a:bodyPr/>
          <a:lstStyle/>
          <a:p>
            <a:r>
              <a:rPr lang="en" altLang="en-US"/>
              <a:t>Pulmonary edema</a:t>
            </a:r>
            <a:endParaRPr lang="en-US" altLang="en-US"/>
          </a:p>
        </p:txBody>
      </p:sp>
      <p:sp>
        <p:nvSpPr>
          <p:cNvPr id="6147" name="Content Placeholder 2">
            <a:extLst>
              <a:ext uri="{FF2B5EF4-FFF2-40B4-BE49-F238E27FC236}">
                <a16:creationId xmlns:a16="http://schemas.microsoft.com/office/drawing/2014/main" id="{E37BE4B5-8EC8-7885-B60E-8808340A008C}"/>
              </a:ext>
            </a:extLst>
          </p:cNvPr>
          <p:cNvSpPr>
            <a:spLocks noGrp="1"/>
          </p:cNvSpPr>
          <p:nvPr>
            <p:ph idx="1"/>
          </p:nvPr>
        </p:nvSpPr>
        <p:spPr/>
        <p:txBody>
          <a:bodyPr/>
          <a:lstStyle/>
          <a:p>
            <a:r>
              <a:rPr lang="en" altLang="en-US" dirty="0"/>
              <a:t>Cardiogenic edema:</a:t>
            </a:r>
          </a:p>
          <a:p>
            <a:pPr lvl="2"/>
            <a:r>
              <a:rPr lang="en" altLang="en-US" dirty="0"/>
              <a:t>Furosemide 80 mg i.v.</a:t>
            </a:r>
          </a:p>
          <a:p>
            <a:pPr lvl="2"/>
            <a:r>
              <a:rPr lang="en" altLang="en-US" dirty="0"/>
              <a:t>Morphine 4 mg i.v.</a:t>
            </a:r>
          </a:p>
          <a:p>
            <a:pPr lvl="2"/>
            <a:r>
              <a:rPr lang="en" altLang="en-US" dirty="0"/>
              <a:t>Nitroglycerol 5-25 </a:t>
            </a:r>
            <a:r>
              <a:rPr lang="en" altLang="en-US" dirty="0">
                <a:sym typeface="Symbol" panose="05050102010706020507" pitchFamily="18" charset="2"/>
              </a:rPr>
              <a:t></a:t>
            </a:r>
            <a:r>
              <a:rPr lang="en" altLang="en-US" dirty="0"/>
              <a:t>g/minute, in the form of intravenous infusion</a:t>
            </a:r>
          </a:p>
          <a:p>
            <a:r>
              <a:rPr lang="en" altLang="en-US" sz="2400" dirty="0"/>
              <a:t>Avoid fluid overload</a:t>
            </a:r>
          </a:p>
          <a:p>
            <a:r>
              <a:rPr lang="en" altLang="en-US" sz="2400" dirty="0"/>
              <a:t>If the patient is artificially ventilated, set the device to a positive pressure at the end of expiration</a:t>
            </a:r>
          </a:p>
          <a:p>
            <a:r>
              <a:rPr lang="en" altLang="en-US" sz="2400" dirty="0"/>
              <a:t>Increase the oxygen concentration to maintain the partial pressure at 70 millimeters of mercury</a:t>
            </a:r>
            <a:endParaRPr lang="en-US" alt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55F3E5CF-4E7C-5B74-489D-1FA55ED00AB8}"/>
              </a:ext>
            </a:extLst>
          </p:cNvPr>
          <p:cNvSpPr>
            <a:spLocks noGrp="1"/>
          </p:cNvSpPr>
          <p:nvPr>
            <p:ph type="title"/>
          </p:nvPr>
        </p:nvSpPr>
        <p:spPr/>
        <p:txBody>
          <a:bodyPr/>
          <a:lstStyle/>
          <a:p>
            <a:r>
              <a:rPr lang="en" altLang="en-US"/>
              <a:t>Hypotension and shock</a:t>
            </a:r>
            <a:endParaRPr lang="en-US" altLang="en-US"/>
          </a:p>
        </p:txBody>
      </p:sp>
      <p:sp>
        <p:nvSpPr>
          <p:cNvPr id="7171" name="Content Placeholder 2">
            <a:extLst>
              <a:ext uri="{FF2B5EF4-FFF2-40B4-BE49-F238E27FC236}">
                <a16:creationId xmlns:a16="http://schemas.microsoft.com/office/drawing/2014/main" id="{001B4E2A-6CFF-6519-3D52-F326469408A6}"/>
              </a:ext>
            </a:extLst>
          </p:cNvPr>
          <p:cNvSpPr>
            <a:spLocks noGrp="1"/>
          </p:cNvSpPr>
          <p:nvPr>
            <p:ph idx="1"/>
          </p:nvPr>
        </p:nvSpPr>
        <p:spPr/>
        <p:txBody>
          <a:bodyPr/>
          <a:lstStyle/>
          <a:p>
            <a:r>
              <a:rPr lang="en" altLang="en-US" sz="2400" dirty="0"/>
              <a:t>Intravenous infusion of crystalloid solutions, 10–20 mL/kg</a:t>
            </a:r>
            <a:endParaRPr lang="sr-Cyrl-CS" altLang="en-US" sz="2400" dirty="0"/>
          </a:p>
          <a:p>
            <a:r>
              <a:rPr lang="en" altLang="en-US" sz="2400" dirty="0"/>
              <a:t>If the patient is hypothermic, warm him with warm blankets</a:t>
            </a:r>
          </a:p>
          <a:p>
            <a:r>
              <a:rPr lang="en" altLang="en-US" sz="2400" dirty="0"/>
              <a:t>Dopamine, in the form of intravenous infusion (diluted in a 5% glucose solution). The initial dose is 2-5 </a:t>
            </a:r>
            <a:r>
              <a:rPr lang="en" altLang="en-US" sz="2400" dirty="0">
                <a:sym typeface="Symbol" panose="05050102010706020507" pitchFamily="18" charset="2"/>
              </a:rPr>
              <a:t></a:t>
            </a:r>
            <a:r>
              <a:rPr lang="en" altLang="en-US" sz="2400" dirty="0"/>
              <a:t>g/kg/min, and can be increased up to 40 </a:t>
            </a:r>
            <a:r>
              <a:rPr lang="en" altLang="en-US" sz="2400" dirty="0">
                <a:sym typeface="Symbol" panose="05050102010706020507" pitchFamily="18" charset="2"/>
              </a:rPr>
              <a:t></a:t>
            </a:r>
            <a:r>
              <a:rPr lang="en" altLang="en-US" sz="2400" dirty="0"/>
              <a:t>g/kg/min.</a:t>
            </a:r>
          </a:p>
          <a:p>
            <a:r>
              <a:rPr lang="en" altLang="en-US" sz="2400" dirty="0"/>
              <a:t>Measure the central venous pressure, and if it is low, add fluids to the infusion</a:t>
            </a:r>
          </a:p>
          <a:p>
            <a:r>
              <a:rPr lang="en" altLang="en-US" sz="2400" dirty="0"/>
              <a:t>Noradrenaline, if systemic vascular resistance is low, 4 – 8 micrograms per minute, intravenously</a:t>
            </a:r>
            <a:endParaRPr lang="sr-Cyrl-CS" altLang="en-US" sz="2400" dirty="0"/>
          </a:p>
          <a:p>
            <a:endParaRPr lang="en-US" alt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2D9AACB6-2861-7722-8EA0-B57759AA93DE}"/>
              </a:ext>
            </a:extLst>
          </p:cNvPr>
          <p:cNvSpPr>
            <a:spLocks noGrp="1"/>
          </p:cNvSpPr>
          <p:nvPr>
            <p:ph type="title"/>
          </p:nvPr>
        </p:nvSpPr>
        <p:spPr/>
        <p:txBody>
          <a:bodyPr/>
          <a:lstStyle/>
          <a:p>
            <a:r>
              <a:rPr lang="en" altLang="en-US"/>
              <a:t>Cardiac arrest</a:t>
            </a:r>
            <a:endParaRPr lang="en-US" altLang="en-US"/>
          </a:p>
        </p:txBody>
      </p:sp>
      <p:sp>
        <p:nvSpPr>
          <p:cNvPr id="8195" name="Content Placeholder 2">
            <a:extLst>
              <a:ext uri="{FF2B5EF4-FFF2-40B4-BE49-F238E27FC236}">
                <a16:creationId xmlns:a16="http://schemas.microsoft.com/office/drawing/2014/main" id="{12455EC2-5869-A128-5518-98326E9704C3}"/>
              </a:ext>
            </a:extLst>
          </p:cNvPr>
          <p:cNvSpPr>
            <a:spLocks noGrp="1"/>
          </p:cNvSpPr>
          <p:nvPr>
            <p:ph idx="1"/>
          </p:nvPr>
        </p:nvSpPr>
        <p:spPr/>
        <p:txBody>
          <a:bodyPr/>
          <a:lstStyle/>
          <a:p>
            <a:r>
              <a:rPr lang="en" altLang="en-US"/>
              <a:t>Cardio-pulmonary resuscitation</a:t>
            </a:r>
          </a:p>
          <a:p>
            <a:r>
              <a:rPr lang="en" altLang="en-US"/>
              <a:t>Adrenaline 0.3 mg intravenously; it can be repeated after every 5-10 minutes. Before use, dilute the contents of the ampoule 1:10.</a:t>
            </a:r>
          </a:p>
          <a:p>
            <a:r>
              <a:rPr lang="en" altLang="en-US"/>
              <a:t>Bicarbonates, 8.4% solution, 1 ml/kg intravenously.</a:t>
            </a:r>
            <a:endParaRPr lang="en-US" altLang="en-US"/>
          </a:p>
          <a:p>
            <a:r>
              <a:rPr lang="en" altLang="en-US"/>
              <a:t>If cardiac arrest is due to ventricular fibrillation, perform defibrillation, then administer lidocaine, 1 mg/kg IV</a:t>
            </a:r>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40D3A5EF-4914-B158-B693-41C75DE77757}"/>
              </a:ext>
            </a:extLst>
          </p:cNvPr>
          <p:cNvSpPr>
            <a:spLocks noGrp="1"/>
          </p:cNvSpPr>
          <p:nvPr>
            <p:ph type="title"/>
          </p:nvPr>
        </p:nvSpPr>
        <p:spPr/>
        <p:txBody>
          <a:bodyPr/>
          <a:lstStyle/>
          <a:p>
            <a:r>
              <a:rPr lang="en" altLang="en-US"/>
              <a:t>Treatment of convulsions</a:t>
            </a:r>
            <a:endParaRPr lang="en-US" altLang="en-US"/>
          </a:p>
        </p:txBody>
      </p:sp>
      <p:sp>
        <p:nvSpPr>
          <p:cNvPr id="9219" name="Content Placeholder 2">
            <a:extLst>
              <a:ext uri="{FF2B5EF4-FFF2-40B4-BE49-F238E27FC236}">
                <a16:creationId xmlns:a16="http://schemas.microsoft.com/office/drawing/2014/main" id="{20CFBF62-6320-5675-6F3F-0C266147BAE6}"/>
              </a:ext>
            </a:extLst>
          </p:cNvPr>
          <p:cNvSpPr>
            <a:spLocks noGrp="1"/>
          </p:cNvSpPr>
          <p:nvPr>
            <p:ph idx="1"/>
          </p:nvPr>
        </p:nvSpPr>
        <p:spPr/>
        <p:txBody>
          <a:bodyPr/>
          <a:lstStyle/>
          <a:p>
            <a:r>
              <a:rPr lang="en" altLang="en-US" sz="2000" dirty="0"/>
              <a:t>ensure patency of the airways, and administer oxygen.</a:t>
            </a:r>
          </a:p>
          <a:p>
            <a:r>
              <a:rPr lang="en" altLang="en-US" sz="2000" dirty="0"/>
              <a:t>infusion of crystalloid isotonic solutions.</a:t>
            </a:r>
          </a:p>
          <a:p>
            <a:r>
              <a:rPr lang="en" altLang="en-US" sz="2000" dirty="0"/>
              <a:t>Administer 50 ml of 50% glucose intravenously, together with 250 mg of thiamine (vit. B</a:t>
            </a:r>
            <a:r>
              <a:rPr lang="en" altLang="en-US" sz="2000" baseline="-25000" dirty="0"/>
              <a:t>1</a:t>
            </a:r>
            <a:r>
              <a:rPr lang="en" altLang="en-US" sz="2000" dirty="0"/>
              <a:t>).</a:t>
            </a:r>
          </a:p>
          <a:p>
            <a:r>
              <a:rPr lang="sr-Latn-RS" altLang="en-US" sz="2000" dirty="0"/>
              <a:t>Diazepam should be administered </a:t>
            </a:r>
            <a:r>
              <a:rPr lang="en" altLang="en-US" sz="2000" dirty="0"/>
              <a:t>intravenously, </a:t>
            </a:r>
            <a:r>
              <a:rPr lang="sr-Latn-RS" altLang="en-US" sz="2000" dirty="0"/>
              <a:t>but</a:t>
            </a:r>
            <a:r>
              <a:rPr lang="en" altLang="en-US" sz="2000" dirty="0"/>
              <a:t> if venous access</a:t>
            </a:r>
            <a:r>
              <a:rPr lang="sr-Latn-RS" altLang="en-US" sz="2000" dirty="0"/>
              <a:t> cannot be secured</a:t>
            </a:r>
            <a:r>
              <a:rPr lang="en" altLang="en-US" sz="2000" dirty="0"/>
              <a:t>, then rectally, as a micro</a:t>
            </a:r>
            <a:r>
              <a:rPr lang="sr-Latn-RS" altLang="en-US" sz="2000" dirty="0"/>
              <a:t>enema</a:t>
            </a:r>
            <a:r>
              <a:rPr lang="en" altLang="en-US" sz="2000" dirty="0"/>
              <a:t> (there is a special preparation). The dose of diazepam is 10 mg.</a:t>
            </a:r>
          </a:p>
          <a:p>
            <a:r>
              <a:rPr lang="en" altLang="en-US" sz="2000" dirty="0"/>
              <a:t>Although diazepam is slowly metabolized in the liver, due to its rapid distribution and decrease in blood concentration, its effect wears off after about half an hour, so status epilepticus may reoccur once it has been interrupted.</a:t>
            </a:r>
            <a:endParaRPr lang="en-US" alt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60F49338-B76C-DAB2-0703-7F3D0F340889}"/>
              </a:ext>
            </a:extLst>
          </p:cNvPr>
          <p:cNvSpPr>
            <a:spLocks noGrp="1"/>
          </p:cNvSpPr>
          <p:nvPr>
            <p:ph type="title"/>
          </p:nvPr>
        </p:nvSpPr>
        <p:spPr/>
        <p:txBody>
          <a:bodyPr/>
          <a:lstStyle/>
          <a:p>
            <a:r>
              <a:rPr lang="en" altLang="en-US"/>
              <a:t>Treatment of convulsions</a:t>
            </a:r>
            <a:endParaRPr lang="en-US" altLang="en-US"/>
          </a:p>
        </p:txBody>
      </p:sp>
      <p:sp>
        <p:nvSpPr>
          <p:cNvPr id="10243" name="Content Placeholder 2">
            <a:extLst>
              <a:ext uri="{FF2B5EF4-FFF2-40B4-BE49-F238E27FC236}">
                <a16:creationId xmlns:a16="http://schemas.microsoft.com/office/drawing/2014/main" id="{E0CEBF8A-DD2F-1160-13EB-AC97CC1CE660}"/>
              </a:ext>
            </a:extLst>
          </p:cNvPr>
          <p:cNvSpPr>
            <a:spLocks noGrp="1"/>
          </p:cNvSpPr>
          <p:nvPr>
            <p:ph idx="1"/>
          </p:nvPr>
        </p:nvSpPr>
        <p:spPr/>
        <p:txBody>
          <a:bodyPr/>
          <a:lstStyle/>
          <a:p>
            <a:r>
              <a:rPr lang="en" altLang="en-US"/>
              <a:t>Lorazepam is less liposoluble than diazepam, so the distribution of the drug is less pronounced, and thus the effect lasts longer (6-12 hours). In adults, 4 mg of lorazepam is used.</a:t>
            </a:r>
            <a:endParaRPr lang="en-US" altLang="en-US"/>
          </a:p>
          <a:p>
            <a:r>
              <a:rPr lang="en" altLang="en-US"/>
              <a:t>Midazolam, the initial intravenous dose is 0.2 mg/kg. The drug can also be administered intramuscularly (10 mg).</a:t>
            </a:r>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9D0D4CCA-C4AA-BC36-7A09-8365ED88F359}"/>
              </a:ext>
            </a:extLst>
          </p:cNvPr>
          <p:cNvSpPr>
            <a:spLocks noGrp="1"/>
          </p:cNvSpPr>
          <p:nvPr>
            <p:ph type="title"/>
          </p:nvPr>
        </p:nvSpPr>
        <p:spPr/>
        <p:txBody>
          <a:bodyPr/>
          <a:lstStyle/>
          <a:p>
            <a:r>
              <a:rPr lang="en" altLang="en-US"/>
              <a:t>Treatment of convulsions</a:t>
            </a:r>
            <a:endParaRPr lang="en-US" altLang="en-US"/>
          </a:p>
        </p:txBody>
      </p:sp>
      <p:sp>
        <p:nvSpPr>
          <p:cNvPr id="11267" name="Content Placeholder 2">
            <a:extLst>
              <a:ext uri="{FF2B5EF4-FFF2-40B4-BE49-F238E27FC236}">
                <a16:creationId xmlns:a16="http://schemas.microsoft.com/office/drawing/2014/main" id="{2016EA69-2090-D313-1D31-5C3E13A7C4D9}"/>
              </a:ext>
            </a:extLst>
          </p:cNvPr>
          <p:cNvSpPr>
            <a:spLocks noGrp="1"/>
          </p:cNvSpPr>
          <p:nvPr>
            <p:ph idx="1"/>
          </p:nvPr>
        </p:nvSpPr>
        <p:spPr/>
        <p:txBody>
          <a:bodyPr/>
          <a:lstStyle/>
          <a:p>
            <a:r>
              <a:rPr lang="en" altLang="en-US" sz="2000"/>
              <a:t>If benzodiazepines have not stopped the status epilepticus, phenytoin can be given intravenously at a dose of 15-20 mg/kg, at a rate of 20-50 mg per minute.</a:t>
            </a:r>
          </a:p>
          <a:p>
            <a:r>
              <a:rPr lang="en" altLang="en-US" sz="2000"/>
              <a:t>Phenytoin is incompatible with glucose solutions and other drugs, so it should be administered through a separate intravenous line. If extravasation occurs, the hand distal to the application site becomes blue-purple and then edematous ("blue-purple glove" syndrome).</a:t>
            </a:r>
          </a:p>
          <a:p>
            <a:r>
              <a:rPr lang="en" altLang="en-US" sz="2000"/>
              <a:t>Phenytoin may cause arrhythmias and hypotension in those over 40 (due to the propylene glycol solvent).</a:t>
            </a:r>
          </a:p>
          <a:p>
            <a:r>
              <a:rPr lang="en" altLang="en-US" sz="2000"/>
              <a:t>Instead of phenytoin, its pro-drug fosphenytoin can be given, which is soluble in water, so it does not mix with propylene glycol. The initial dose of fosphenytoin is 15-20mg/kg, and it is given at a rate of up to 150mg/min.</a:t>
            </a:r>
            <a:endParaRPr lang="en-US" altLang="en-US" sz="20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TotalTime>
  <Words>892</Words>
  <Application>Microsoft Office PowerPoint</Application>
  <PresentationFormat>On-screen Show (4:3)</PresentationFormat>
  <Paragraphs>101</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Office Theme</vt:lpstr>
      <vt:lpstr>TREATMENT OF POISONED PERSON</vt:lpstr>
      <vt:lpstr>Compromised airway</vt:lpstr>
      <vt:lpstr>Cessation of breathing</vt:lpstr>
      <vt:lpstr>Pulmonary edema</vt:lpstr>
      <vt:lpstr>Hypotension and shock</vt:lpstr>
      <vt:lpstr>Cardiac arrest</vt:lpstr>
      <vt:lpstr>Treatment of convulsions</vt:lpstr>
      <vt:lpstr>Treatment of convulsions</vt:lpstr>
      <vt:lpstr>Treatment of convulsions</vt:lpstr>
      <vt:lpstr>Treatment of convulsions</vt:lpstr>
      <vt:lpstr>POISONS WHICH CAUSE COMA</vt:lpstr>
      <vt:lpstr>POISONS WHICH CAUSE COMA</vt:lpstr>
      <vt:lpstr>POISONS WHICH CAUSE COMA</vt:lpstr>
      <vt:lpstr>Coma treatment</vt:lpstr>
      <vt:lpstr>Coma treatment</vt:lpstr>
      <vt:lpstr>Coma treatment</vt:lpstr>
    </vt:vector>
  </TitlesOfParts>
  <Company>Xp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Принципи хемодијализе, форсиране диурезе и хемоперфузије</dc:title>
  <dc:creator>Master Box</dc:creator>
  <cp:lastModifiedBy>Slobodan Jankovic</cp:lastModifiedBy>
  <cp:revision>76</cp:revision>
  <dcterms:created xsi:type="dcterms:W3CDTF">2010-02-26T12:11:43Z</dcterms:created>
  <dcterms:modified xsi:type="dcterms:W3CDTF">2023-08-02T13:27:18Z</dcterms:modified>
</cp:coreProperties>
</file>